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20" r:id="rId7"/>
    <p:sldMasterId id="2147484247" r:id="rId8"/>
    <p:sldMasterId id="2147484263" r:id="rId9"/>
    <p:sldMasterId id="2147484270" r:id="rId10"/>
    <p:sldMasterId id="2147484279" r:id="rId11"/>
  </p:sldMasterIdLst>
  <p:notesMasterIdLst>
    <p:notesMasterId r:id="rId37"/>
  </p:notesMasterIdLst>
  <p:handoutMasterIdLst>
    <p:handoutMasterId r:id="rId38"/>
  </p:handoutMasterIdLst>
  <p:sldIdLst>
    <p:sldId id="1163" r:id="rId12"/>
    <p:sldId id="1359" r:id="rId13"/>
    <p:sldId id="1371" r:id="rId14"/>
    <p:sldId id="1360" r:id="rId15"/>
    <p:sldId id="1337" r:id="rId16"/>
    <p:sldId id="1338" r:id="rId17"/>
    <p:sldId id="1339" r:id="rId18"/>
    <p:sldId id="1340" r:id="rId19"/>
    <p:sldId id="1341" r:id="rId20"/>
    <p:sldId id="1342" r:id="rId21"/>
    <p:sldId id="1343" r:id="rId22"/>
    <p:sldId id="1345" r:id="rId23"/>
    <p:sldId id="1350" r:id="rId24"/>
    <p:sldId id="1366" r:id="rId25"/>
    <p:sldId id="1367" r:id="rId26"/>
    <p:sldId id="1368" r:id="rId27"/>
    <p:sldId id="1369" r:id="rId28"/>
    <p:sldId id="1374" r:id="rId29"/>
    <p:sldId id="1361" r:id="rId30"/>
    <p:sldId id="1362" r:id="rId31"/>
    <p:sldId id="1363" r:id="rId32"/>
    <p:sldId id="1364" r:id="rId33"/>
    <p:sldId id="1358" r:id="rId34"/>
    <p:sldId id="1372" r:id="rId35"/>
    <p:sldId id="1373" r:id="rId36"/>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60CFEE-59CC-413C-A0F1-060B67C40390}">
          <p14:sldIdLst>
            <p14:sldId id="1163"/>
            <p14:sldId id="1359"/>
            <p14:sldId id="1371"/>
            <p14:sldId id="1360"/>
            <p14:sldId id="1337"/>
            <p14:sldId id="1338"/>
            <p14:sldId id="1339"/>
            <p14:sldId id="1340"/>
            <p14:sldId id="1341"/>
            <p14:sldId id="1342"/>
            <p14:sldId id="1343"/>
            <p14:sldId id="1345"/>
            <p14:sldId id="1350"/>
            <p14:sldId id="1366"/>
            <p14:sldId id="1367"/>
            <p14:sldId id="1368"/>
            <p14:sldId id="1369"/>
            <p14:sldId id="1374"/>
            <p14:sldId id="1361"/>
            <p14:sldId id="1362"/>
            <p14:sldId id="1363"/>
            <p14:sldId id="1364"/>
            <p14:sldId id="1358"/>
            <p14:sldId id="1372"/>
            <p14:sldId id="1373"/>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B9B9B"/>
    <a:srgbClr val="FEA31E"/>
    <a:srgbClr val="808000"/>
    <a:srgbClr val="003399"/>
    <a:srgbClr val="1E1E1E"/>
    <a:srgbClr val="0072C6"/>
    <a:srgbClr val="A6D790"/>
    <a:srgbClr val="50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9" autoAdjust="0"/>
    <p:restoredTop sz="82406" autoAdjust="0"/>
  </p:normalViewPr>
  <p:slideViewPr>
    <p:cSldViewPr>
      <p:cViewPr varScale="1">
        <p:scale>
          <a:sx n="60" d="100"/>
          <a:sy n="60" d="100"/>
        </p:scale>
        <p:origin x="900" y="72"/>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howGuides="1">
      <p:cViewPr>
        <p:scale>
          <a:sx n="100" d="100"/>
          <a:sy n="100" d="100"/>
        </p:scale>
        <p:origin x="1842" y="-1236"/>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10/1/2015</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10/1/2015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0358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62529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627148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354279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527987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645885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64611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508062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8649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78590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7AE4EF4-DEAC-4FF7-ADCE-E8674FBA1DC4}"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663196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916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758A610-1E6A-4304-BC05-570DCBF01AA5}"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59631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58A610-1E6A-4304-BC05-570DCBF01AA5}"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271315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97871E-7B87-4856-B362-2F98B3D79207}" type="datetime1">
              <a:rPr lang="en-US" smtClean="0"/>
              <a:t>10/1/2015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788415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259646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01660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759959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98460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1121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10/1/2015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443624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3.emf"/><Relationship Id="rId4" Type="http://schemas.openxmlformats.org/officeDocument/2006/relationships/oleObject" Target="../embeddings/oleObject4.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3.emf"/><Relationship Id="rId4" Type="http://schemas.openxmlformats.org/officeDocument/2006/relationships/oleObject" Target="../embeddings/oleObject5.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3.emf"/><Relationship Id="rId4" Type="http://schemas.openxmlformats.org/officeDocument/2006/relationships/oleObject" Target="../embeddings/oleObject7.bin"/></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3.emf"/><Relationship Id="rId4" Type="http://schemas.openxmlformats.org/officeDocument/2006/relationships/oleObject" Target="../embeddings/oleObject8.bin"/></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t>Click to edit Master title style</a:t>
            </a:r>
            <a:endParaRPr lang="en-US" sz="4800" dirty="0"/>
          </a:p>
        </p:txBody>
      </p:sp>
    </p:spTree>
    <p:extLst>
      <p:ext uri="{BB962C8B-B14F-4D97-AF65-F5344CB8AC3E}">
        <p14:creationId xmlns:p14="http://schemas.microsoft.com/office/powerpoint/2010/main" val="108032785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14711"/>
          <a:stretch/>
        </p:blipFill>
        <p:spPr>
          <a:xfrm>
            <a:off x="0" y="-31129"/>
            <a:ext cx="12436475" cy="7056784"/>
          </a:xfrm>
          <a:prstGeom prst="rect">
            <a:avLst/>
          </a:prstGeom>
        </p:spPr>
      </p:pic>
      <p:sp>
        <p:nvSpPr>
          <p:cNvPr id="17" name="Rectangle 16"/>
          <p:cNvSpPr/>
          <p:nvPr userDrawn="1"/>
        </p:nvSpPr>
        <p:spPr bwMode="gray">
          <a:xfrm>
            <a:off x="125584" y="1409030"/>
            <a:ext cx="8828957" cy="453650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5585" y="1408161"/>
            <a:ext cx="7820844" cy="1831407"/>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125585" y="3238706"/>
            <a:ext cx="7820844" cy="1826492"/>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6017542"/>
            <a:ext cx="2308359" cy="969823"/>
          </a:xfrm>
          <a:prstGeom prst="rect">
            <a:avLst/>
          </a:prstGeom>
        </p:spPr>
      </p:pic>
    </p:spTree>
    <p:extLst>
      <p:ext uri="{BB962C8B-B14F-4D97-AF65-F5344CB8AC3E}">
        <p14:creationId xmlns:p14="http://schemas.microsoft.com/office/powerpoint/2010/main" val="2063753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IT MANAGERS</a:t>
            </a:r>
          </a:p>
        </p:txBody>
      </p:sp>
    </p:spTree>
    <p:extLst>
      <p:ext uri="{BB962C8B-B14F-4D97-AF65-F5344CB8AC3E}">
        <p14:creationId xmlns:p14="http://schemas.microsoft.com/office/powerpoint/2010/main" val="96634063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smtClean="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smtClean="0"/>
              <a:t>Título</a:t>
            </a:r>
            <a:r>
              <a:rPr lang="en-US" dirty="0" smtClean="0"/>
              <a:t> </a:t>
            </a:r>
            <a:r>
              <a:rPr lang="en-US" dirty="0" err="1" smtClean="0"/>
              <a:t>Sessão</a:t>
            </a:r>
            <a:r>
              <a:rPr lang="en-US" dirty="0" smtClean="0"/>
              <a:t> | IT MANAGERS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127101344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smtClean="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smtClean="0"/>
              <a:t>Título</a:t>
            </a:r>
            <a:r>
              <a:rPr lang="en-US" dirty="0" smtClean="0"/>
              <a:t> </a:t>
            </a:r>
            <a:r>
              <a:rPr lang="en-US" dirty="0" err="1" smtClean="0"/>
              <a:t>Sessão</a:t>
            </a:r>
            <a:r>
              <a:rPr lang="en-US" dirty="0" smtClean="0"/>
              <a:t> | WEB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75785759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smtClean="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89127403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405772264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smtClean="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smtClean="0">
                <a:solidFill>
                  <a:srgbClr val="A5A5A5"/>
                </a:solidFill>
                <a:latin typeface="Segoe UI Light" pitchFamily="34" charset="0"/>
              </a:rPr>
              <a:t>Orador</a:t>
            </a:r>
            <a:endParaRPr lang="pt-PT" dirty="0" smtClean="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smtClean="0"/>
              <a:t>Título</a:t>
            </a:r>
            <a:r>
              <a:rPr lang="en-US" dirty="0" smtClean="0"/>
              <a:t> </a:t>
            </a:r>
            <a:r>
              <a:rPr lang="en-US" dirty="0" err="1" smtClean="0"/>
              <a:t>Sessão</a:t>
            </a:r>
            <a:r>
              <a:rPr lang="en-US" dirty="0" smtClean="0"/>
              <a:t> | ARQUITECTOS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0183518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2641625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21277400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425205872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2853796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7675306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6080799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100127518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5501863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3113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666071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50048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62433749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717787"/>
            <a:ext cx="10571004" cy="508524"/>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504456"/>
            <a:ext cx="8705533" cy="423769"/>
          </a:xfrm>
        </p:spPr>
        <p:txBody>
          <a:bodyPr anchor="ctr">
            <a:spAutoFit/>
          </a:bodyPr>
          <a:lstStyle>
            <a:lvl1pPr marL="0" indent="0" algn="ctr">
              <a:buNone/>
              <a:defRPr>
                <a:solidFill>
                  <a:schemeClr val="tx1">
                    <a:tint val="7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26349822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smtClean="0"/>
              <a:t>Click to edit Master subtitle style</a:t>
            </a:r>
            <a:endParaRPr lang="en-US" dirty="0"/>
          </a:p>
        </p:txBody>
      </p:sp>
      <p:sp>
        <p:nvSpPr>
          <p:cNvPr id="4" name="Oval 3"/>
          <p:cNvSpPr/>
          <p:nvPr userDrawn="1"/>
        </p:nvSpPr>
        <p:spPr bwMode="auto">
          <a:xfrm>
            <a:off x="11548377" y="6295074"/>
            <a:ext cx="473549"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smtClean="0">
              <a:solidFill>
                <a:srgbClr val="FFFFFF"/>
              </a:solidFill>
            </a:endParaRPr>
          </a:p>
        </p:txBody>
      </p:sp>
      <p:sp>
        <p:nvSpPr>
          <p:cNvPr id="5" name="Footer Placeholder 31"/>
          <p:cNvSpPr>
            <a:spLocks noGrp="1"/>
          </p:cNvSpPr>
          <p:nvPr>
            <p:ph type="ftr" sz="quarter" idx="13"/>
          </p:nvPr>
        </p:nvSpPr>
        <p:spPr>
          <a:xfrm>
            <a:off x="8912807" y="6376310"/>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6" name="Slide Number Placeholder 32"/>
          <p:cNvSpPr>
            <a:spLocks noGrp="1"/>
          </p:cNvSpPr>
          <p:nvPr>
            <p:ph type="sldNum" sz="quarter" idx="14"/>
          </p:nvPr>
        </p:nvSpPr>
        <p:spPr>
          <a:xfrm>
            <a:off x="10260093" y="6359555"/>
            <a:ext cx="3027728" cy="246385"/>
          </a:xfrm>
        </p:spPr>
        <p:txBody>
          <a:bodyPr anchor="ctr"/>
          <a:lstStyle>
            <a:lvl1pPr>
              <a:defRPr sz="714">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99782110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6"/>
            <a:ext cx="5785229" cy="207176"/>
          </a:xfrm>
        </p:spPr>
        <p:txBody>
          <a:bodyPr/>
          <a:lstStyle>
            <a:lvl1pPr marL="0" indent="0">
              <a:buNone/>
              <a:defRPr sz="1122"/>
            </a:lvl1pPr>
          </a:lstStyle>
          <a:p>
            <a:pPr lvl="0"/>
            <a:r>
              <a:rPr lang="en-US" dirty="0" smtClean="0"/>
              <a:t>Click to edit Master text styles</a:t>
            </a:r>
          </a:p>
        </p:txBody>
      </p:sp>
      <p:sp>
        <p:nvSpPr>
          <p:cNvPr id="3" name="Oval 2"/>
          <p:cNvSpPr/>
          <p:nvPr userDrawn="1"/>
        </p:nvSpPr>
        <p:spPr bwMode="auto">
          <a:xfrm>
            <a:off x="11548377" y="6295074"/>
            <a:ext cx="473549"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smtClean="0">
              <a:solidFill>
                <a:srgbClr val="FFFFFF"/>
              </a:solidFill>
            </a:endParaRPr>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8912807" y="6376310"/>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260093" y="6359555"/>
            <a:ext cx="3027728" cy="246385"/>
          </a:xfrm>
        </p:spPr>
        <p:txBody>
          <a:bodyPr anchor="ctr"/>
          <a:lstStyle>
            <a:lvl1pPr>
              <a:defRPr sz="714">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78313969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6"/>
            <a:ext cx="11375537" cy="1186802"/>
          </a:xfrm>
        </p:spPr>
        <p:txBody>
          <a:bodyPr/>
          <a:lstStyle/>
          <a:p>
            <a:r>
              <a:rPr lang="en-US" dirty="0" smtClean="0"/>
              <a:t>Click to edit Master title style</a:t>
            </a:r>
            <a:endParaRPr lang="pt-PT" dirty="0"/>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1530" b="1">
                <a:solidFill>
                  <a:schemeClr val="tx1">
                    <a:lumMod val="75000"/>
                    <a:lumOff val="2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352199" indent="0">
              <a:lnSpc>
                <a:spcPct val="150000"/>
              </a:lnSpc>
              <a:buClr>
                <a:schemeClr val="accent4"/>
              </a:buClr>
              <a:buNone/>
              <a:defRPr/>
            </a:lvl2pPr>
            <a:lvl3pPr marL="654605" indent="0">
              <a:lnSpc>
                <a:spcPct val="150000"/>
              </a:lnSpc>
              <a:buClr>
                <a:schemeClr val="accent4"/>
              </a:buClr>
              <a:buNone/>
              <a:defRPr/>
            </a:lvl3pPr>
            <a:lvl4pPr marL="963083" indent="0">
              <a:lnSpc>
                <a:spcPct val="150000"/>
              </a:lnSpc>
              <a:buClr>
                <a:schemeClr val="accent4"/>
              </a:buClr>
              <a:buNone/>
              <a:defRPr/>
            </a:lvl4pPr>
            <a:lvl5pPr marL="1227840" indent="0">
              <a:lnSpc>
                <a:spcPct val="150000"/>
              </a:lnSpc>
              <a:buClr>
                <a:schemeClr val="accent4"/>
              </a:buClr>
              <a:buNone/>
              <a:defRPr/>
            </a:lvl5pPr>
          </a:lstStyle>
          <a:p>
            <a:pPr lvl="0"/>
            <a:r>
              <a:rPr lang="en-US" dirty="0" smtClean="0"/>
              <a:t>Click to edit Master text styles</a:t>
            </a:r>
          </a:p>
        </p:txBody>
      </p:sp>
      <p:sp>
        <p:nvSpPr>
          <p:cNvPr id="10" name="Oval 9"/>
          <p:cNvSpPr/>
          <p:nvPr userDrawn="1"/>
        </p:nvSpPr>
        <p:spPr bwMode="auto">
          <a:xfrm>
            <a:off x="11548377" y="6295074"/>
            <a:ext cx="473549"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smtClean="0">
              <a:solidFill>
                <a:srgbClr val="FFFFFF"/>
              </a:solidFill>
            </a:endParaRPr>
          </a:p>
        </p:txBody>
      </p:sp>
      <p:sp>
        <p:nvSpPr>
          <p:cNvPr id="13" name="Footer Placeholder 31"/>
          <p:cNvSpPr>
            <a:spLocks noGrp="1"/>
          </p:cNvSpPr>
          <p:nvPr>
            <p:ph type="ftr" sz="quarter" idx="13"/>
          </p:nvPr>
        </p:nvSpPr>
        <p:spPr>
          <a:xfrm>
            <a:off x="8912807" y="6376310"/>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4" name="Slide Number Placeholder 32"/>
          <p:cNvSpPr>
            <a:spLocks noGrp="1"/>
          </p:cNvSpPr>
          <p:nvPr>
            <p:ph type="sldNum" sz="quarter" idx="14"/>
          </p:nvPr>
        </p:nvSpPr>
        <p:spPr>
          <a:xfrm>
            <a:off x="10260093" y="6359555"/>
            <a:ext cx="3027728" cy="246385"/>
          </a:xfrm>
        </p:spPr>
        <p:txBody>
          <a:bodyPr anchor="ctr"/>
          <a:lstStyle>
            <a:lvl1pPr>
              <a:defRPr sz="714">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09817484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5"/>
            <a:ext cx="4675410" cy="621735"/>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1836" dirty="0" smtClean="0">
                <a:solidFill>
                  <a:schemeClr val="lt1"/>
                </a:solidFill>
              </a:defRPr>
            </a:lvl2pPr>
            <a:lvl3pPr>
              <a:defRPr lang="en-US" sz="1836" dirty="0" smtClean="0">
                <a:solidFill>
                  <a:schemeClr val="lt1"/>
                </a:solidFill>
              </a:defRPr>
            </a:lvl3pPr>
            <a:lvl4pPr>
              <a:defRPr lang="en-US" sz="1836" dirty="0" smtClean="0">
                <a:solidFill>
                  <a:schemeClr val="lt1"/>
                </a:solidFill>
              </a:defRPr>
            </a:lvl4pPr>
            <a:lvl5pPr>
              <a:defRPr lang="pt-PT" sz="1836" dirty="0">
                <a:solidFill>
                  <a:schemeClr val="lt1"/>
                </a:solidFill>
              </a:defRPr>
            </a:lvl5pPr>
          </a:lstStyle>
          <a:p>
            <a:pPr marL="0" lvl="0" algn="ctr" defTabSz="932290"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5"/>
            <a:ext cx="4675410" cy="621735"/>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1836" dirty="0" smtClean="0">
                <a:solidFill>
                  <a:schemeClr val="lt1"/>
                </a:solidFill>
              </a:defRPr>
            </a:lvl2pPr>
            <a:lvl3pPr>
              <a:defRPr lang="en-US" sz="1836" dirty="0" smtClean="0">
                <a:solidFill>
                  <a:schemeClr val="lt1"/>
                </a:solidFill>
              </a:defRPr>
            </a:lvl3pPr>
            <a:lvl4pPr>
              <a:defRPr lang="en-US" sz="1836" dirty="0" smtClean="0">
                <a:solidFill>
                  <a:schemeClr val="lt1"/>
                </a:solidFill>
              </a:defRPr>
            </a:lvl4pPr>
            <a:lvl5pPr>
              <a:defRPr lang="pt-PT" sz="1836" dirty="0">
                <a:solidFill>
                  <a:schemeClr val="lt1"/>
                </a:solidFill>
              </a:defRPr>
            </a:lvl5pPr>
          </a:lstStyle>
          <a:p>
            <a:pPr marL="0" lvl="0" algn="ctr" defTabSz="932290" fontAlgn="base">
              <a:spcBef>
                <a:spcPct val="0"/>
              </a:spcBef>
              <a:spcAft>
                <a:spcPct val="0"/>
              </a:spcAft>
            </a:pPr>
            <a:r>
              <a:rPr lang="en-US" dirty="0" smtClean="0"/>
              <a:t>Click to edit Master text styles</a:t>
            </a:r>
          </a:p>
        </p:txBody>
      </p:sp>
      <p:sp>
        <p:nvSpPr>
          <p:cNvPr id="10" name="Oval 9"/>
          <p:cNvSpPr/>
          <p:nvPr userDrawn="1"/>
        </p:nvSpPr>
        <p:spPr bwMode="auto">
          <a:xfrm>
            <a:off x="11548377" y="6295074"/>
            <a:ext cx="473549"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smtClean="0">
              <a:solidFill>
                <a:srgbClr val="FFFFFF"/>
              </a:solidFill>
            </a:endParaRPr>
          </a:p>
        </p:txBody>
      </p:sp>
      <p:sp>
        <p:nvSpPr>
          <p:cNvPr id="11" name="Footer Placeholder 31"/>
          <p:cNvSpPr>
            <a:spLocks noGrp="1"/>
          </p:cNvSpPr>
          <p:nvPr>
            <p:ph type="ftr" sz="quarter" idx="17"/>
          </p:nvPr>
        </p:nvSpPr>
        <p:spPr>
          <a:xfrm>
            <a:off x="8912807" y="6376310"/>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2" name="Slide Number Placeholder 32"/>
          <p:cNvSpPr>
            <a:spLocks noGrp="1"/>
          </p:cNvSpPr>
          <p:nvPr>
            <p:ph type="sldNum" sz="quarter" idx="18"/>
          </p:nvPr>
        </p:nvSpPr>
        <p:spPr>
          <a:xfrm>
            <a:off x="10260093" y="6359555"/>
            <a:ext cx="3027728" cy="246385"/>
          </a:xfrm>
        </p:spPr>
        <p:txBody>
          <a:bodyPr anchor="ctr"/>
          <a:lstStyle>
            <a:lvl1pPr>
              <a:defRPr sz="714">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98403928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smtClean="0">
              <a:solidFill>
                <a:srgbClr val="FFFFFF"/>
              </a:solidFill>
            </a:endParaRPr>
          </a:p>
        </p:txBody>
      </p:sp>
      <p:sp>
        <p:nvSpPr>
          <p:cNvPr id="6" name="Title 1"/>
          <p:cNvSpPr>
            <a:spLocks noGrp="1"/>
          </p:cNvSpPr>
          <p:nvPr>
            <p:ph type="ctrTitle"/>
          </p:nvPr>
        </p:nvSpPr>
        <p:spPr>
          <a:xfrm>
            <a:off x="1036373" y="2911618"/>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227930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2" y="1"/>
            <a:ext cx="12438212" cy="6994525"/>
          </a:xfrm>
          <a:prstGeom prst="rect">
            <a:avLst/>
          </a:prstGeom>
          <a:noFill/>
          <a:ln>
            <a:noFill/>
          </a:ln>
          <a:extLst/>
        </p:spPr>
      </p:pic>
      <p:sp>
        <p:nvSpPr>
          <p:cNvPr id="2" name="Title 1"/>
          <p:cNvSpPr>
            <a:spLocks noGrp="1"/>
          </p:cNvSpPr>
          <p:nvPr>
            <p:ph type="ctrTitle"/>
          </p:nvPr>
        </p:nvSpPr>
        <p:spPr>
          <a:xfrm>
            <a:off x="207275" y="2253792"/>
            <a:ext cx="12021926" cy="2564658"/>
          </a:xfrm>
        </p:spPr>
        <p:txBody>
          <a:bodyPr anchor="ctr" anchorCtr="1">
            <a:normAutofit/>
          </a:bodyPr>
          <a:lstStyle>
            <a:lvl1pPr algn="ctr">
              <a:lnSpc>
                <a:spcPct val="150000"/>
              </a:lnSpc>
              <a:defRPr kumimoji="0" lang="en-US" sz="5507" b="0" i="0" u="none" strike="noStrike" kern="1200" cap="none" spc="-153"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700379"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1530" b="1" cap="all" spc="0" baseline="0">
                <a:solidFill>
                  <a:schemeClr val="bg1"/>
                </a:solidFill>
                <a:latin typeface="Segoe UI" pitchFamily="34" charset="0"/>
                <a:ea typeface="Segoe UI" pitchFamily="34" charset="0"/>
                <a:cs typeface="Segoe UI" pitchFamily="34" charset="0"/>
              </a:defRPr>
            </a:lvl1pPr>
            <a:lvl2pPr marL="350189" indent="0" algn="ctr">
              <a:buNone/>
              <a:defRPr>
                <a:solidFill>
                  <a:schemeClr val="tx1">
                    <a:tint val="75000"/>
                  </a:schemeClr>
                </a:solidFill>
              </a:defRPr>
            </a:lvl2pPr>
            <a:lvl3pPr marL="700379" indent="0" algn="ctr">
              <a:buNone/>
              <a:defRPr>
                <a:solidFill>
                  <a:schemeClr val="tx1">
                    <a:tint val="75000"/>
                  </a:schemeClr>
                </a:solidFill>
              </a:defRPr>
            </a:lvl3pPr>
            <a:lvl4pPr marL="1050567" indent="0" algn="ctr">
              <a:buNone/>
              <a:defRPr>
                <a:solidFill>
                  <a:schemeClr val="tx1">
                    <a:tint val="75000"/>
                  </a:schemeClr>
                </a:solidFill>
              </a:defRPr>
            </a:lvl4pPr>
            <a:lvl5pPr marL="1400756" indent="0" algn="ctr">
              <a:buNone/>
              <a:defRPr>
                <a:solidFill>
                  <a:schemeClr val="tx1">
                    <a:tint val="75000"/>
                  </a:schemeClr>
                </a:solidFill>
              </a:defRPr>
            </a:lvl5pPr>
            <a:lvl6pPr marL="1750946" indent="0" algn="ctr">
              <a:buNone/>
              <a:defRPr>
                <a:solidFill>
                  <a:schemeClr val="tx1">
                    <a:tint val="75000"/>
                  </a:schemeClr>
                </a:solidFill>
              </a:defRPr>
            </a:lvl6pPr>
            <a:lvl7pPr marL="2101135" indent="0" algn="ctr">
              <a:buNone/>
              <a:defRPr>
                <a:solidFill>
                  <a:schemeClr val="tx1">
                    <a:tint val="75000"/>
                  </a:schemeClr>
                </a:solidFill>
              </a:defRPr>
            </a:lvl7pPr>
            <a:lvl8pPr marL="2451324" indent="0" algn="ctr">
              <a:buNone/>
              <a:defRPr>
                <a:solidFill>
                  <a:schemeClr val="tx1">
                    <a:tint val="75000"/>
                  </a:schemeClr>
                </a:solidFill>
              </a:defRPr>
            </a:lvl8pPr>
            <a:lvl9pPr marL="2801512"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224"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700379" rtl="0" eaLnBrk="1" fontAlgn="auto" latinLnBrk="0" hangingPunct="1">
              <a:lnSpc>
                <a:spcPts val="1839"/>
              </a:lnSpc>
              <a:spcBef>
                <a:spcPts val="0"/>
              </a:spcBef>
              <a:spcAft>
                <a:spcPts val="0"/>
              </a:spcAft>
              <a:buClr>
                <a:srgbClr val="00B0F0"/>
              </a:buClr>
              <a:buSzPct val="100000"/>
              <a:buFontTx/>
              <a:buNone/>
              <a:tabLst/>
              <a:defRPr/>
            </a:pPr>
            <a:r>
              <a:rPr lang="en-US" dirty="0" smtClean="0"/>
              <a:t>Click to edit presenter </a:t>
            </a:r>
          </a:p>
          <a:p>
            <a:pPr marL="0" marR="0" lvl="0" indent="0" algn="l" defTabSz="700379" rtl="0" eaLnBrk="1" fontAlgn="auto" latinLnBrk="0" hangingPunct="1">
              <a:lnSpc>
                <a:spcPts val="1839"/>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273888563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04584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9" y="3457452"/>
            <a:ext cx="5443995" cy="621736"/>
          </a:xfrm>
        </p:spPr>
        <p:txBody>
          <a:bodyPr anchor="ctr">
            <a:noAutofit/>
          </a:bodyPr>
          <a:lstStyle>
            <a:lvl1pPr marL="0" indent="0" algn="r">
              <a:buNone/>
              <a:defRPr sz="2856"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1" y="3428777"/>
            <a:ext cx="2400529" cy="690221"/>
          </a:xfrm>
          <a:prstGeom prst="rect">
            <a:avLst/>
          </a:prstGeom>
        </p:spPr>
      </p:pic>
      <p:sp>
        <p:nvSpPr>
          <p:cNvPr id="6" name="Text Placeholder 12"/>
          <p:cNvSpPr>
            <a:spLocks noGrp="1"/>
          </p:cNvSpPr>
          <p:nvPr>
            <p:ph type="body" sz="quarter" idx="11"/>
          </p:nvPr>
        </p:nvSpPr>
        <p:spPr>
          <a:xfrm>
            <a:off x="3676089" y="4222621"/>
            <a:ext cx="5443995" cy="414490"/>
          </a:xfrm>
        </p:spPr>
        <p:txBody>
          <a:bodyPr anchor="ctr">
            <a:noAutofit/>
          </a:bodyPr>
          <a:lstStyle>
            <a:lvl1pPr marL="0" indent="0" algn="r">
              <a:buNone/>
              <a:defRPr sz="1836"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9" y="4637111"/>
            <a:ext cx="5443995" cy="1139849"/>
          </a:xfrm>
        </p:spPr>
        <p:txBody>
          <a:bodyPr anchor="t">
            <a:noAutofit/>
          </a:bodyPr>
          <a:lstStyle>
            <a:lvl1pPr marL="0" indent="0" algn="r">
              <a:lnSpc>
                <a:spcPct val="100000"/>
              </a:lnSpc>
              <a:buNone/>
              <a:defRPr sz="1224"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612"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125355833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29219" y="2"/>
            <a:ext cx="10063612" cy="8581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427173" y="1505768"/>
            <a:ext cx="9558380" cy="4758544"/>
          </a:xfrm>
        </p:spPr>
        <p:txBody>
          <a:bodyPr/>
          <a:lstStyle/>
          <a:p>
            <a:pPr lvl="0"/>
            <a:endParaRPr lang="en-US" noProof="0" smtClean="0"/>
          </a:p>
        </p:txBody>
      </p:sp>
    </p:spTree>
    <p:extLst>
      <p:ext uri="{BB962C8B-B14F-4D97-AF65-F5344CB8AC3E}">
        <p14:creationId xmlns:p14="http://schemas.microsoft.com/office/powerpoint/2010/main" val="6988602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18601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smtClean="0"/>
              <a:t>Title</a:t>
            </a:r>
            <a:endParaRPr lang="en-US" dirty="0"/>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Tree>
    <p:extLst>
      <p:ext uri="{BB962C8B-B14F-4D97-AF65-F5344CB8AC3E}">
        <p14:creationId xmlns:p14="http://schemas.microsoft.com/office/powerpoint/2010/main" val="27265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smtClean="0"/>
              <a:t>Title</a:t>
            </a:r>
            <a:endParaRPr lang="en-US" dirty="0"/>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Tree>
    <p:extLst>
      <p:ext uri="{BB962C8B-B14F-4D97-AF65-F5344CB8AC3E}">
        <p14:creationId xmlns:p14="http://schemas.microsoft.com/office/powerpoint/2010/main" val="362444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smtClean="0"/>
              <a:t>Title</a:t>
            </a:r>
            <a:endParaRPr lang="en-US" dirty="0"/>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Tree>
    <p:extLst>
      <p:ext uri="{BB962C8B-B14F-4D97-AF65-F5344CB8AC3E}">
        <p14:creationId xmlns:p14="http://schemas.microsoft.com/office/powerpoint/2010/main" val="33421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smtClean="0"/>
              <a:t>Title</a:t>
            </a:r>
            <a:endParaRPr lang="en-US" dirty="0"/>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Tree>
    <p:extLst>
      <p:ext uri="{BB962C8B-B14F-4D97-AF65-F5344CB8AC3E}">
        <p14:creationId xmlns:p14="http://schemas.microsoft.com/office/powerpoint/2010/main" val="27692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8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smtClean="0"/>
              <a:t>Title</a:t>
            </a:r>
            <a:endParaRPr lang="en-US" dirty="0"/>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Tree>
    <p:extLst>
      <p:ext uri="{BB962C8B-B14F-4D97-AF65-F5344CB8AC3E}">
        <p14:creationId xmlns:p14="http://schemas.microsoft.com/office/powerpoint/2010/main" val="274237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19416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8440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29346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6020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6730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193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400" baseline="0">
                <a:solidFill>
                  <a:schemeClr val="accent1"/>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57200" y="6692392"/>
            <a:ext cx="3937000" cy="137160"/>
          </a:xfrm>
          <a:prstGeom prst="rect">
            <a:avLst/>
          </a:prstGeom>
        </p:spPr>
        <p:txBody>
          <a:bodyPr/>
          <a:lstStyle/>
          <a:p>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595101" y="6692392"/>
            <a:ext cx="566737" cy="137160"/>
          </a:xfrm>
          <a:prstGeom prst="rect">
            <a:avLst/>
          </a:prstGeom>
        </p:spPr>
        <p:txBody>
          <a:bodyPr/>
          <a:lstStyle/>
          <a:p>
            <a:fld id="{27258FFF-F925-446B-8502-81C93398170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61096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39305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415446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85518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975942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33262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8068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63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413218928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219290024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90590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10"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5.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73.xml"/><Relationship Id="rId7" Type="http://schemas.openxmlformats.org/officeDocument/2006/relationships/theme" Target="../theme/theme6.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image" Target="../media/image13.emf"/><Relationship Id="rId5" Type="http://schemas.openxmlformats.org/officeDocument/2006/relationships/slideLayout" Target="../slideLayouts/slideLayout75.xml"/><Relationship Id="rId10" Type="http://schemas.openxmlformats.org/officeDocument/2006/relationships/oleObject" Target="../embeddings/oleObject1.bin"/><Relationship Id="rId4" Type="http://schemas.openxmlformats.org/officeDocument/2006/relationships/slideLayout" Target="../slideLayouts/slideLayout74.xml"/><Relationship Id="rId9" Type="http://schemas.openxmlformats.org/officeDocument/2006/relationships/tags" Target="../tags/tag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10" Type="http://schemas.openxmlformats.org/officeDocument/2006/relationships/theme" Target="../theme/theme8.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232" r:id="rId3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10/1/2015</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Lst>
  <p:timing>
    <p:tnLst>
      <p:par>
        <p:cTn id="1" dur="indefinite" restart="never" nodeType="tmRoot"/>
      </p:par>
    </p:tnLst>
  </p:timing>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01/10/2015</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8" r:id="rId7"/>
    <p:sldLayoutId id="2147484219" r:id="rId8"/>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01/10/2015</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772212065"/>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6"/>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5" y="1718008"/>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816">
                <a:solidFill>
                  <a:schemeClr val="tx1">
                    <a:lumMod val="75000"/>
                    <a:lumOff val="25000"/>
                  </a:schemeClr>
                </a:solidFill>
              </a:defRPr>
            </a:lvl1pPr>
          </a:lstStyle>
          <a:p>
            <a:pPr defTabSz="932597"/>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816">
                <a:solidFill>
                  <a:schemeClr val="tx1">
                    <a:lumMod val="75000"/>
                    <a:lumOff val="25000"/>
                  </a:schemeClr>
                </a:solidFill>
              </a:defRPr>
            </a:lvl1pPr>
          </a:lstStyle>
          <a:p>
            <a:pPr defTabSz="932597"/>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816">
                <a:solidFill>
                  <a:schemeClr val="tx1">
                    <a:lumMod val="75000"/>
                    <a:lumOff val="25000"/>
                  </a:schemeClr>
                </a:solidFill>
              </a:defRPr>
            </a:lvl1pPr>
          </a:lstStyle>
          <a:p>
            <a:pPr defTabSz="932597"/>
            <a:fld id="{406BA5C3-4A3D-4FA7-8EA0-AB15012EA744}" type="slidenum">
              <a:rPr lang="pt-PT" smtClean="0">
                <a:solidFill>
                  <a:srgbClr val="292929">
                    <a:lumMod val="75000"/>
                    <a:lumOff val="25000"/>
                  </a:srgbClr>
                </a:solidFill>
              </a:rPr>
              <a:pPr defTabSz="932597"/>
              <a:t>‹#›</a:t>
            </a:fld>
            <a:endParaRPr lang="pt-PT">
              <a:solidFill>
                <a:srgbClr val="292929">
                  <a:lumMod val="75000"/>
                  <a:lumOff val="25000"/>
                </a:srgbClr>
              </a:solidFill>
            </a:endParaRPr>
          </a:p>
        </p:txBody>
      </p:sp>
    </p:spTree>
    <p:extLst>
      <p:ext uri="{BB962C8B-B14F-4D97-AF65-F5344CB8AC3E}">
        <p14:creationId xmlns:p14="http://schemas.microsoft.com/office/powerpoint/2010/main" val="298864193"/>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Lst>
  <p:transition>
    <p:fade/>
  </p:transition>
  <p:timing>
    <p:tnLst>
      <p:par>
        <p:cTn id="1" dur="indefinite" restart="never" nodeType="tmRoot"/>
      </p:par>
    </p:tnLst>
  </p:timing>
  <p:hf hdr="0" dt="0"/>
  <p:txStyles>
    <p:titleStyle>
      <a:lvl1pPr algn="l" defTabSz="699513" rtl="0" eaLnBrk="1" latinLnBrk="0" hangingPunct="1">
        <a:lnSpc>
          <a:spcPct val="90000"/>
        </a:lnSpc>
        <a:spcBef>
          <a:spcPct val="0"/>
        </a:spcBef>
        <a:buNone/>
        <a:defRPr lang="en-US" sz="3672" b="0" kern="1200" cap="none" spc="-153"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352199" indent="-352199" algn="l" defTabSz="699513" rtl="0" eaLnBrk="1" latinLnBrk="0" hangingPunct="1">
        <a:lnSpc>
          <a:spcPct val="150000"/>
        </a:lnSpc>
        <a:spcBef>
          <a:spcPct val="20000"/>
        </a:spcBef>
        <a:buClr>
          <a:srgbClr val="EE700C"/>
        </a:buClr>
        <a:buSzPct val="90000"/>
        <a:buFont typeface="Arial" pitchFamily="34" charset="0"/>
        <a:buChar char="•"/>
        <a:defRPr sz="1836" kern="1200">
          <a:solidFill>
            <a:schemeClr val="tx1">
              <a:lumMod val="75000"/>
              <a:lumOff val="25000"/>
              <a:alpha val="99000"/>
            </a:schemeClr>
          </a:solidFill>
          <a:latin typeface="+mn-lt"/>
          <a:ea typeface="+mn-ea"/>
          <a:cs typeface="+mn-cs"/>
        </a:defRPr>
      </a:lvl1pPr>
      <a:lvl2pPr marL="654605" indent="-302406" algn="l" defTabSz="699513" rtl="0" eaLnBrk="1" latinLnBrk="0" hangingPunct="1">
        <a:lnSpc>
          <a:spcPct val="150000"/>
        </a:lnSpc>
        <a:spcBef>
          <a:spcPct val="20000"/>
        </a:spcBef>
        <a:buClr>
          <a:srgbClr val="EE700C"/>
        </a:buClr>
        <a:buSzPct val="90000"/>
        <a:buFont typeface="Arial" pitchFamily="34" charset="0"/>
        <a:buChar char="•"/>
        <a:defRPr sz="1530" kern="1200">
          <a:solidFill>
            <a:schemeClr val="tx1">
              <a:lumMod val="75000"/>
              <a:lumOff val="25000"/>
              <a:alpha val="99000"/>
            </a:schemeClr>
          </a:solidFill>
          <a:latin typeface="+mn-lt"/>
          <a:ea typeface="+mn-ea"/>
          <a:cs typeface="+mn-cs"/>
        </a:defRPr>
      </a:lvl2pPr>
      <a:lvl3pPr marL="963083" indent="-308478" algn="l" defTabSz="699513" rtl="0" eaLnBrk="1" latinLnBrk="0" hangingPunct="1">
        <a:lnSpc>
          <a:spcPct val="150000"/>
        </a:lnSpc>
        <a:spcBef>
          <a:spcPct val="20000"/>
        </a:spcBef>
        <a:buClr>
          <a:srgbClr val="EE700C"/>
        </a:buClr>
        <a:buSzPct val="90000"/>
        <a:buFont typeface="Arial" pitchFamily="34" charset="0"/>
        <a:buChar char="•"/>
        <a:defRPr sz="1428" kern="1200">
          <a:solidFill>
            <a:schemeClr val="tx1">
              <a:lumMod val="75000"/>
              <a:lumOff val="25000"/>
              <a:alpha val="99000"/>
            </a:schemeClr>
          </a:solidFill>
          <a:latin typeface="+mn-lt"/>
          <a:ea typeface="+mn-ea"/>
          <a:cs typeface="+mn-cs"/>
        </a:defRPr>
      </a:lvl3pPr>
      <a:lvl4pPr marL="1227840" indent="-264757" algn="l" defTabSz="699513" rtl="0" eaLnBrk="1" latinLnBrk="0" hangingPunct="1">
        <a:lnSpc>
          <a:spcPct val="150000"/>
        </a:lnSpc>
        <a:spcBef>
          <a:spcPct val="20000"/>
        </a:spcBef>
        <a:buClr>
          <a:srgbClr val="EE700C"/>
        </a:buClr>
        <a:buSzPct val="90000"/>
        <a:buFont typeface="Arial" pitchFamily="34" charset="0"/>
        <a:buChar char="•"/>
        <a:defRPr sz="1224" kern="1200">
          <a:solidFill>
            <a:schemeClr val="tx1">
              <a:lumMod val="75000"/>
              <a:lumOff val="25000"/>
              <a:alpha val="99000"/>
            </a:schemeClr>
          </a:solidFill>
          <a:latin typeface="+mn-lt"/>
          <a:ea typeface="+mn-ea"/>
          <a:cs typeface="+mn-cs"/>
        </a:defRPr>
      </a:lvl4pPr>
      <a:lvl5pPr marL="1485310" indent="-257470" algn="l" defTabSz="699513" rtl="0" eaLnBrk="1" latinLnBrk="0" hangingPunct="1">
        <a:lnSpc>
          <a:spcPct val="150000"/>
        </a:lnSpc>
        <a:spcBef>
          <a:spcPct val="20000"/>
        </a:spcBef>
        <a:buClr>
          <a:srgbClr val="EE700C"/>
        </a:buClr>
        <a:buSzPct val="90000"/>
        <a:buFont typeface="Arial" pitchFamily="34" charset="0"/>
        <a:buChar char="•"/>
        <a:defRPr sz="1224" kern="1200">
          <a:solidFill>
            <a:schemeClr val="tx1">
              <a:lumMod val="75000"/>
              <a:lumOff val="25000"/>
              <a:alpha val="99000"/>
            </a:schemeClr>
          </a:solidFill>
          <a:latin typeface="+mn-lt"/>
          <a:ea typeface="+mn-ea"/>
          <a:cs typeface="+mn-cs"/>
        </a:defRPr>
      </a:lvl5pPr>
      <a:lvl6pPr marL="1923660" indent="-174878" algn="l" defTabSz="699513"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3416" indent="-174878" algn="l" defTabSz="699513"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3173" indent="-174878" algn="l" defTabSz="699513"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2929" indent="-174878" algn="l" defTabSz="699513"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513" rtl="0" eaLnBrk="1" latinLnBrk="0" hangingPunct="1">
        <a:defRPr sz="1428" kern="1200">
          <a:solidFill>
            <a:schemeClr val="tx1"/>
          </a:solidFill>
          <a:latin typeface="+mn-lt"/>
          <a:ea typeface="+mn-ea"/>
          <a:cs typeface="+mn-cs"/>
        </a:defRPr>
      </a:lvl1pPr>
      <a:lvl2pPr marL="349756" algn="l" defTabSz="699513" rtl="0" eaLnBrk="1" latinLnBrk="0" hangingPunct="1">
        <a:defRPr sz="1428" kern="1200">
          <a:solidFill>
            <a:schemeClr val="tx1"/>
          </a:solidFill>
          <a:latin typeface="+mn-lt"/>
          <a:ea typeface="+mn-ea"/>
          <a:cs typeface="+mn-cs"/>
        </a:defRPr>
      </a:lvl2pPr>
      <a:lvl3pPr marL="699513" algn="l" defTabSz="699513" rtl="0" eaLnBrk="1" latinLnBrk="0" hangingPunct="1">
        <a:defRPr sz="1428" kern="1200">
          <a:solidFill>
            <a:schemeClr val="tx1"/>
          </a:solidFill>
          <a:latin typeface="+mn-lt"/>
          <a:ea typeface="+mn-ea"/>
          <a:cs typeface="+mn-cs"/>
        </a:defRPr>
      </a:lvl3pPr>
      <a:lvl4pPr marL="1049269" algn="l" defTabSz="699513" rtl="0" eaLnBrk="1" latinLnBrk="0" hangingPunct="1">
        <a:defRPr sz="1428" kern="1200">
          <a:solidFill>
            <a:schemeClr val="tx1"/>
          </a:solidFill>
          <a:latin typeface="+mn-lt"/>
          <a:ea typeface="+mn-ea"/>
          <a:cs typeface="+mn-cs"/>
        </a:defRPr>
      </a:lvl4pPr>
      <a:lvl5pPr marL="1399025" algn="l" defTabSz="699513" rtl="0" eaLnBrk="1" latinLnBrk="0" hangingPunct="1">
        <a:defRPr sz="1428" kern="1200">
          <a:solidFill>
            <a:schemeClr val="tx1"/>
          </a:solidFill>
          <a:latin typeface="+mn-lt"/>
          <a:ea typeface="+mn-ea"/>
          <a:cs typeface="+mn-cs"/>
        </a:defRPr>
      </a:lvl5pPr>
      <a:lvl6pPr marL="1748782" algn="l" defTabSz="699513" rtl="0" eaLnBrk="1" latinLnBrk="0" hangingPunct="1">
        <a:defRPr sz="1428" kern="1200">
          <a:solidFill>
            <a:schemeClr val="tx1"/>
          </a:solidFill>
          <a:latin typeface="+mn-lt"/>
          <a:ea typeface="+mn-ea"/>
          <a:cs typeface="+mn-cs"/>
        </a:defRPr>
      </a:lvl6pPr>
      <a:lvl7pPr marL="2098538" algn="l" defTabSz="699513" rtl="0" eaLnBrk="1" latinLnBrk="0" hangingPunct="1">
        <a:defRPr sz="1428" kern="1200">
          <a:solidFill>
            <a:schemeClr val="tx1"/>
          </a:solidFill>
          <a:latin typeface="+mn-lt"/>
          <a:ea typeface="+mn-ea"/>
          <a:cs typeface="+mn-cs"/>
        </a:defRPr>
      </a:lvl7pPr>
      <a:lvl8pPr marL="2448294" algn="l" defTabSz="699513" rtl="0" eaLnBrk="1" latinLnBrk="0" hangingPunct="1">
        <a:defRPr sz="1428" kern="1200">
          <a:solidFill>
            <a:schemeClr val="tx1"/>
          </a:solidFill>
          <a:latin typeface="+mn-lt"/>
          <a:ea typeface="+mn-ea"/>
          <a:cs typeface="+mn-cs"/>
        </a:defRPr>
      </a:lvl8pPr>
      <a:lvl9pPr marL="2798051" algn="l" defTabSz="699513" rtl="0" eaLnBrk="1" latinLnBrk="0" hangingPunct="1">
        <a:defRPr sz="142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9"/>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9"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57200" y="6692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tx2"/>
                </a:solidFill>
                <a:latin typeface="+mn-lt"/>
                <a:ea typeface="+mn-ea"/>
                <a:cs typeface="+mn-cs"/>
              </a:defRPr>
            </a:lvl1pPr>
          </a:lstStyle>
          <a:p>
            <a:r>
              <a:rPr smtClean="0">
                <a:solidFill>
                  <a:srgbClr val="505050"/>
                </a:solidFill>
              </a:rPr>
              <a:t>Microsoft Confidential</a:t>
            </a:r>
            <a:endParaRPr>
              <a:solidFill>
                <a:srgbClr val="505050"/>
              </a:solidFill>
            </a:endParaRPr>
          </a:p>
        </p:txBody>
      </p:sp>
      <p:sp>
        <p:nvSpPr>
          <p:cNvPr id="5" name="Slide Number Placeholder 4"/>
          <p:cNvSpPr>
            <a:spLocks noGrp="1"/>
          </p:cNvSpPr>
          <p:nvPr>
            <p:ph type="sldNum" sz="quarter" idx="4"/>
          </p:nvPr>
        </p:nvSpPr>
        <p:spPr>
          <a:xfrm>
            <a:off x="11595101" y="6692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917620352"/>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tx2"/>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2563483"/>
      </p:ext>
    </p:extLst>
  </p:cSld>
  <p:clrMap bg1="lt1" tx1="dk1" bg2="lt2" tx2="dk2" accent1="accent1" accent2="accent2" accent3="accent3" accent4="accent4" accent5="accent5" accent6="accent6" hlink="hlink" folHlink="folHlink"/>
  <p:sldLayoutIdLst>
    <p:sldLayoutId id="2147484271" r:id="rId1"/>
    <p:sldLayoutId id="2147484273" r:id="rId2"/>
    <p:sldLayoutId id="2147484274" r:id="rId3"/>
    <p:sldLayoutId id="2147484275" r:id="rId4"/>
    <p:sldLayoutId id="2147484276" r:id="rId5"/>
    <p:sldLayoutId id="2147484277" r:id="rId6"/>
    <p:sldLayoutId id="2147484278" r:id="rId7"/>
    <p:sldLayoutId id="2147484290" r:id="rId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4486045"/>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4" r:id="rId4"/>
    <p:sldLayoutId id="2147484285" r:id="rId5"/>
    <p:sldLayoutId id="2147484286" r:id="rId6"/>
    <p:sldLayoutId id="2147484287" r:id="rId7"/>
    <p:sldLayoutId id="2147484288" r:id="rId8"/>
    <p:sldLayoutId id="2147484289" r:id="rId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0.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0.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9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8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9.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8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0.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1841078"/>
            <a:ext cx="9831968" cy="2093443"/>
          </a:xfrm>
        </p:spPr>
        <p:txBody>
          <a:bodyPr/>
          <a:lstStyle/>
          <a:p>
            <a:r>
              <a:rPr lang="en-US" dirty="0"/>
              <a:t>How to process Flat Files documents (TXT, CSV …) in BizTalk Server</a:t>
            </a:r>
            <a:endParaRPr lang="pt-PT" dirty="0"/>
          </a:p>
        </p:txBody>
      </p:sp>
      <p:sp>
        <p:nvSpPr>
          <p:cNvPr id="3" name="Text Placeholder 2"/>
          <p:cNvSpPr>
            <a:spLocks noGrp="1"/>
          </p:cNvSpPr>
          <p:nvPr>
            <p:ph type="body" sz="quarter" idx="14"/>
          </p:nvPr>
        </p:nvSpPr>
        <p:spPr>
          <a:xfrm>
            <a:off x="274701" y="4505374"/>
            <a:ext cx="7316788" cy="1418708"/>
          </a:xfrm>
        </p:spPr>
        <p:txBody>
          <a:bodyPr/>
          <a:lstStyle/>
          <a:p>
            <a:r>
              <a:rPr lang="en-US" sz="2800" b="1" dirty="0" smtClean="0"/>
              <a:t>Sandro </a:t>
            </a:r>
            <a:r>
              <a:rPr lang="en-US" sz="2800" b="1" dirty="0"/>
              <a:t>Pereira</a:t>
            </a:r>
          </a:p>
          <a:p>
            <a:r>
              <a:rPr lang="en-US" sz="2800" dirty="0"/>
              <a:t>Senior Software Developer </a:t>
            </a:r>
          </a:p>
          <a:p>
            <a:r>
              <a:rPr lang="en-US" sz="2800" dirty="0"/>
              <a:t>Microsoft Integration MVP</a:t>
            </a:r>
          </a:p>
          <a:p>
            <a:endParaRPr lang="pt-PT" dirty="0"/>
          </a:p>
        </p:txBody>
      </p:sp>
      <p:sp>
        <p:nvSpPr>
          <p:cNvPr id="5" name="Title 1"/>
          <p:cNvSpPr txBox="1">
            <a:spLocks/>
          </p:cNvSpPr>
          <p:nvPr/>
        </p:nvSpPr>
        <p:spPr>
          <a:xfrm>
            <a:off x="274701" y="256902"/>
            <a:ext cx="9975984" cy="57606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800" b="1" noProof="1" smtClean="0">
                <a:solidFill>
                  <a:schemeClr val="bg1"/>
                </a:solidFill>
              </a:rPr>
              <a:t>XI Porto.Data Community Metting</a:t>
            </a:r>
            <a:endParaRPr lang="pt-PT" sz="4800" b="1" noProof="1">
              <a:solidFill>
                <a:schemeClr val="bg1"/>
              </a:solidFill>
            </a:endParaRPr>
          </a:p>
        </p:txBody>
      </p:sp>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sz="4800" dirty="0"/>
              <a:t>Supported BizTalk Schema Types </a:t>
            </a:r>
          </a:p>
        </p:txBody>
      </p:sp>
      <p:graphicFrame>
        <p:nvGraphicFramePr>
          <p:cNvPr id="5" name="Group 3"/>
          <p:cNvGraphicFramePr>
            <a:graphicFrameLocks/>
          </p:cNvGraphicFramePr>
          <p:nvPr>
            <p:extLst/>
          </p:nvPr>
        </p:nvGraphicFramePr>
        <p:xfrm>
          <a:off x="1465710" y="1120998"/>
          <a:ext cx="9505055" cy="5631036"/>
        </p:xfrm>
        <a:graphic>
          <a:graphicData uri="http://schemas.openxmlformats.org/drawingml/2006/table">
            <a:tbl>
              <a:tblPr>
                <a:tableStyleId>{D27102A9-8310-4765-A935-A1911B00CA55}</a:tableStyleId>
              </a:tblPr>
              <a:tblGrid>
                <a:gridCol w="2585167"/>
                <a:gridCol w="6919888"/>
              </a:tblGrid>
              <a:tr h="455909">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800" b="1" u="none" strike="noStrike" cap="none" normalizeH="0" baseline="0" dirty="0" smtClean="0">
                          <a:ln>
                            <a:noFill/>
                          </a:ln>
                          <a:effectLst/>
                        </a:rPr>
                        <a:t>Edition</a:t>
                      </a:r>
                      <a:endParaRPr kumimoji="0" lang="en-US" sz="1800" b="1" i="0" u="none" strike="noStrike" cap="none" normalizeH="0" baseline="0" dirty="0" smtClean="0">
                        <a:ln>
                          <a:noFill/>
                        </a:ln>
                        <a:solidFill>
                          <a:schemeClr val="tx1"/>
                        </a:solidFill>
                        <a:effectLst/>
                        <a:latin typeface="+mn-lt"/>
                      </a:endParaRPr>
                    </a:p>
                  </a:txBody>
                  <a:tcPr marL="93260" marR="93260" marT="46630" marB="46630" anchor="ctr" horzOverflow="overflow">
                    <a:lnL w="19050" cap="flat" cmpd="sng" algn="ctr">
                      <a:solidFill>
                        <a:schemeClr val="tx1"/>
                      </a:solidFill>
                      <a:prstDash val="dashDot"/>
                      <a:round/>
                      <a:headEnd type="none" w="med" len="med"/>
                      <a:tailEnd type="none" w="med" len="med"/>
                    </a:lnL>
                    <a:lnR w="19050" cap="flat" cmpd="sng" algn="ctr">
                      <a:solidFill>
                        <a:schemeClr val="tx1"/>
                      </a:solidFill>
                      <a:prstDash val="dashDot"/>
                      <a:round/>
                      <a:headEnd type="none" w="med" len="med"/>
                      <a:tailEnd type="none" w="med" len="med"/>
                    </a:lnR>
                    <a:lnT w="19050" cap="flat" cmpd="sng" algn="ctr">
                      <a:solidFill>
                        <a:schemeClr val="tx1"/>
                      </a:solidFill>
                      <a:prstDash val="dashDot"/>
                      <a:round/>
                      <a:headEnd type="none" w="med" len="med"/>
                      <a:tailEnd type="none" w="med" len="med"/>
                    </a:lnT>
                    <a:lnB w="19050" cap="flat" cmpd="sng" algn="ctr">
                      <a:solidFill>
                        <a:schemeClr val="tx1"/>
                      </a:solidFill>
                      <a:prstDash val="dashDot"/>
                      <a:round/>
                      <a:headEnd type="none" w="med" len="med"/>
                      <a:tailEnd type="none" w="med" len="med"/>
                    </a:lnB>
                    <a:solidFill>
                      <a:srgbClr val="236CA2"/>
                    </a:solidFill>
                  </a:tcPr>
                </a:tc>
                <a:tc>
                  <a:txBody>
                    <a:bodyPr/>
                    <a:lstStyle/>
                    <a:p>
                      <a:pPr marL="0" marR="0" lvl="0" indent="0" algn="ctr" defTabSz="914400" rtl="0" eaLnBrk="0" fontAlgn="base" latinLnBrk="0" hangingPunct="0">
                        <a:lnSpc>
                          <a:spcPct val="90000"/>
                        </a:lnSpc>
                        <a:spcBef>
                          <a:spcPct val="40000"/>
                        </a:spcBef>
                        <a:spcAft>
                          <a:spcPct val="0"/>
                        </a:spcAft>
                        <a:buClr>
                          <a:schemeClr val="bg1"/>
                        </a:buClr>
                        <a:buSzPct val="70000"/>
                        <a:buFontTx/>
                        <a:buNone/>
                        <a:tabLst/>
                      </a:pPr>
                      <a:r>
                        <a:rPr kumimoji="0" lang="en-US" sz="1800" b="1" u="none" strike="noStrike" cap="none" normalizeH="0" baseline="0" dirty="0" smtClean="0">
                          <a:ln>
                            <a:noFill/>
                          </a:ln>
                          <a:effectLst/>
                        </a:rPr>
                        <a:t>Description</a:t>
                      </a:r>
                    </a:p>
                  </a:txBody>
                  <a:tcPr marL="93260" marR="93260" marT="46630" marB="46630" anchor="ctr" horzOverflow="overflow">
                    <a:lnL w="19050" cap="flat" cmpd="sng" algn="ctr">
                      <a:solidFill>
                        <a:schemeClr val="tx1"/>
                      </a:solidFill>
                      <a:prstDash val="dashDot"/>
                      <a:round/>
                      <a:headEnd type="none" w="med" len="med"/>
                      <a:tailEnd type="none" w="med" len="med"/>
                    </a:lnL>
                    <a:lnR w="19050" cap="flat" cmpd="sng" algn="ctr">
                      <a:solidFill>
                        <a:schemeClr val="tx1"/>
                      </a:solidFill>
                      <a:prstDash val="dashDot"/>
                      <a:round/>
                      <a:headEnd type="none" w="med" len="med"/>
                      <a:tailEnd type="none" w="med" len="med"/>
                    </a:lnR>
                    <a:lnT w="19050" cap="flat" cmpd="sng" algn="ctr">
                      <a:solidFill>
                        <a:schemeClr val="tx1"/>
                      </a:solidFill>
                      <a:prstDash val="dashDot"/>
                      <a:round/>
                      <a:headEnd type="none" w="med" len="med"/>
                      <a:tailEnd type="none" w="med" len="med"/>
                    </a:lnT>
                    <a:lnB w="19050" cap="flat" cmpd="sng" algn="ctr">
                      <a:solidFill>
                        <a:schemeClr val="tx1"/>
                      </a:solidFill>
                      <a:prstDash val="dashDot"/>
                      <a:round/>
                      <a:headEnd type="none" w="med" len="med"/>
                      <a:tailEnd type="none" w="med" len="med"/>
                    </a:lnB>
                    <a:solidFill>
                      <a:srgbClr val="236CA2"/>
                    </a:solidFill>
                  </a:tcPr>
                </a:tc>
              </a:tr>
              <a:tr h="1272283">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u="none" strike="noStrike" cap="none" normalizeH="0" baseline="0" dirty="0" smtClean="0">
                          <a:ln>
                            <a:noFill/>
                          </a:ln>
                          <a:effectLst/>
                        </a:rPr>
                        <a:t>XML</a:t>
                      </a:r>
                      <a:endParaRPr lang="en-US" sz="1400" kern="1200" dirty="0" smtClean="0">
                        <a:solidFill>
                          <a:srgbClr val="FFFFFF"/>
                        </a:solidFill>
                        <a:latin typeface="Segoe UI Light"/>
                        <a:ea typeface="+mn-ea"/>
                        <a:cs typeface="+mn-cs"/>
                      </a:endParaRPr>
                    </a:p>
                  </a:txBody>
                  <a:tcPr marL="93260" marR="93260" marT="46630" marB="46630" horzOverflow="overflow">
                    <a:lnL w="19050" cap="flat" cmpd="sng" algn="ctr">
                      <a:solidFill>
                        <a:schemeClr val="tx1"/>
                      </a:solidFill>
                      <a:prstDash val="dashDot"/>
                      <a:round/>
                      <a:headEnd type="none" w="med" len="med"/>
                      <a:tailEnd type="none" w="med" len="med"/>
                    </a:lnL>
                    <a:lnR w="19050" cap="flat" cmpd="sng" algn="ctr">
                      <a:solidFill>
                        <a:schemeClr val="tx1"/>
                      </a:solidFill>
                      <a:prstDash val="dashDot"/>
                      <a:round/>
                      <a:headEnd type="none" w="med" len="med"/>
                      <a:tailEnd type="none" w="med" len="med"/>
                    </a:lnR>
                    <a:lnT w="19050" cap="flat" cmpd="sng" algn="ctr">
                      <a:solidFill>
                        <a:schemeClr val="tx1"/>
                      </a:solidFill>
                      <a:prstDash val="dashDot"/>
                      <a:round/>
                      <a:headEnd type="none" w="med" len="med"/>
                      <a:tailEnd type="none" w="med" len="med"/>
                    </a:lnT>
                    <a:lnB w="19050" cap="flat" cmpd="sng" algn="ctr">
                      <a:solidFill>
                        <a:schemeClr val="tx1"/>
                      </a:solidFill>
                      <a:prstDash val="dashDot"/>
                      <a:round/>
                      <a:headEnd type="none" w="med" len="med"/>
                      <a:tailEnd type="none" w="med" len="med"/>
                    </a:lnB>
                  </a:tcPr>
                </a:tc>
                <a:tc>
                  <a:txBody>
                    <a:bodyPr/>
                    <a:lstStyle/>
                    <a:p>
                      <a:pPr marL="276579" marR="0" lvl="0" indent="-285750" algn="l" defTabSz="932742" rtl="0" eaLnBrk="0" fontAlgn="base" latinLnBrk="0" hangingPunct="0">
                        <a:lnSpc>
                          <a:spcPct val="90000"/>
                        </a:lnSpc>
                        <a:spcBef>
                          <a:spcPct val="20000"/>
                        </a:spcBef>
                        <a:spcAft>
                          <a:spcPct val="0"/>
                        </a:spcAft>
                        <a:buClr>
                          <a:srgbClr val="FFFFFF"/>
                        </a:buClr>
                        <a:buSzPct val="130000"/>
                        <a:buFont typeface="Wingdings" pitchFamily="1" charset="2"/>
                        <a:buChar char="§"/>
                        <a:tabLst/>
                      </a:pPr>
                      <a:r>
                        <a:rPr lang="en-US" sz="1400" kern="1200" dirty="0" smtClean="0">
                          <a:solidFill>
                            <a:srgbClr val="FFFFFF"/>
                          </a:solidFill>
                          <a:latin typeface="Segoe UI Light"/>
                          <a:ea typeface="+mn-ea"/>
                          <a:cs typeface="+mn-cs"/>
                        </a:rPr>
                        <a:t>Supports native XML message types</a:t>
                      </a:r>
                    </a:p>
                    <a:p>
                      <a:pPr marL="276579" marR="0" lvl="0" indent="-285750" algn="l" defTabSz="932742" rtl="0" eaLnBrk="0" fontAlgn="base" latinLnBrk="0" hangingPunct="0">
                        <a:lnSpc>
                          <a:spcPct val="90000"/>
                        </a:lnSpc>
                        <a:spcBef>
                          <a:spcPct val="20000"/>
                        </a:spcBef>
                        <a:spcAft>
                          <a:spcPct val="0"/>
                        </a:spcAft>
                        <a:buClr>
                          <a:srgbClr val="FFFFFF"/>
                        </a:buClr>
                        <a:buSzPct val="130000"/>
                        <a:buFont typeface="Wingdings" pitchFamily="1" charset="2"/>
                        <a:buChar char="§"/>
                        <a:tabLst/>
                      </a:pPr>
                      <a:r>
                        <a:rPr lang="en-US" sz="1400" kern="1200" dirty="0" smtClean="0">
                          <a:solidFill>
                            <a:srgbClr val="FFFFFF"/>
                          </a:solidFill>
                          <a:latin typeface="Segoe UI Light"/>
                          <a:ea typeface="+mn-ea"/>
                          <a:cs typeface="+mn-cs"/>
                        </a:rPr>
                        <a:t>Defined in XML Schema definition language (XSD)</a:t>
                      </a:r>
                    </a:p>
                  </a:txBody>
                  <a:tcPr marL="93260" marR="93260" marT="46630" marB="46630" anchor="ctr" horzOverflow="overflow">
                    <a:lnL w="19050" cap="flat" cmpd="sng" algn="ctr">
                      <a:solidFill>
                        <a:schemeClr val="tx1"/>
                      </a:solidFill>
                      <a:prstDash val="dashDot"/>
                      <a:round/>
                      <a:headEnd type="none" w="med" len="med"/>
                      <a:tailEnd type="none" w="med" len="med"/>
                    </a:lnL>
                    <a:lnR w="19050" cap="flat" cmpd="sng" algn="ctr">
                      <a:solidFill>
                        <a:schemeClr val="tx1"/>
                      </a:solidFill>
                      <a:prstDash val="dashDot"/>
                      <a:round/>
                      <a:headEnd type="none" w="med" len="med"/>
                      <a:tailEnd type="none" w="med" len="med"/>
                    </a:lnR>
                    <a:lnT w="19050" cap="flat" cmpd="sng" algn="ctr">
                      <a:solidFill>
                        <a:schemeClr val="tx1"/>
                      </a:solidFill>
                      <a:prstDash val="dashDot"/>
                      <a:round/>
                      <a:headEnd type="none" w="med" len="med"/>
                      <a:tailEnd type="none" w="med" len="med"/>
                    </a:lnT>
                    <a:lnB w="19050" cap="flat" cmpd="sng" algn="ctr">
                      <a:solidFill>
                        <a:schemeClr val="tx1"/>
                      </a:solidFill>
                      <a:prstDash val="dashDot"/>
                      <a:round/>
                      <a:headEnd type="none" w="med" len="med"/>
                      <a:tailEnd type="none" w="med" len="med"/>
                    </a:lnB>
                  </a:tcPr>
                </a:tc>
              </a:tr>
              <a:tr h="1296144">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u="none" strike="noStrike" cap="none" normalizeH="0" baseline="0" dirty="0" smtClean="0">
                          <a:ln>
                            <a:noFill/>
                          </a:ln>
                          <a:effectLst/>
                        </a:rPr>
                        <a:t>Flat File</a:t>
                      </a:r>
                    </a:p>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endParaRPr kumimoji="0" lang="en-US" sz="1600" b="1" u="none" strike="noStrike" cap="none" normalizeH="0" baseline="0" dirty="0" smtClean="0">
                        <a:ln>
                          <a:noFill/>
                        </a:ln>
                        <a:effectLst/>
                      </a:endParaRPr>
                    </a:p>
                  </a:txBody>
                  <a:tcPr marL="93260" marR="93260" marT="46630" marB="46630" horzOverflow="overflow">
                    <a:lnL w="19050" cap="flat" cmpd="sng" algn="ctr">
                      <a:solidFill>
                        <a:schemeClr val="tx1"/>
                      </a:solidFill>
                      <a:prstDash val="dashDot"/>
                      <a:round/>
                      <a:headEnd type="none" w="med" len="med"/>
                      <a:tailEnd type="none" w="med" len="med"/>
                    </a:lnL>
                    <a:lnR w="19050" cap="flat" cmpd="sng" algn="ctr">
                      <a:solidFill>
                        <a:schemeClr val="tx1"/>
                      </a:solidFill>
                      <a:prstDash val="dashDot"/>
                      <a:round/>
                      <a:headEnd type="none" w="med" len="med"/>
                      <a:tailEnd type="none" w="med" len="med"/>
                    </a:lnR>
                    <a:lnT w="19050" cap="flat" cmpd="sng" algn="ctr">
                      <a:solidFill>
                        <a:schemeClr val="tx1"/>
                      </a:solidFill>
                      <a:prstDash val="dashDot"/>
                      <a:round/>
                      <a:headEnd type="none" w="med" len="med"/>
                      <a:tailEnd type="none" w="med" len="med"/>
                    </a:lnT>
                    <a:lnB w="19050" cap="flat" cmpd="sng" algn="ctr">
                      <a:solidFill>
                        <a:schemeClr val="tx1"/>
                      </a:solidFill>
                      <a:prstDash val="dashDot"/>
                      <a:round/>
                      <a:headEnd type="none" w="med" len="med"/>
                      <a:tailEnd type="none" w="med" len="med"/>
                    </a:lnB>
                  </a:tcPr>
                </a:tc>
                <a:tc>
                  <a:txBody>
                    <a:bodyPr/>
                    <a:lstStyle/>
                    <a:p>
                      <a:pPr marL="276579" marR="0" lvl="0" indent="-285750" algn="l" defTabSz="932742" rtl="0" eaLnBrk="0" fontAlgn="base" latinLnBrk="0" hangingPunct="0">
                        <a:lnSpc>
                          <a:spcPct val="90000"/>
                        </a:lnSpc>
                        <a:spcBef>
                          <a:spcPct val="20000"/>
                        </a:spcBef>
                        <a:spcAft>
                          <a:spcPct val="0"/>
                        </a:spcAft>
                        <a:buClr>
                          <a:srgbClr val="FFFFFF"/>
                        </a:buClr>
                        <a:buSzPct val="130000"/>
                        <a:buFont typeface="Wingdings" pitchFamily="1" charset="2"/>
                        <a:buChar char="§"/>
                        <a:tabLst/>
                      </a:pPr>
                      <a:r>
                        <a:rPr lang="en-US" sz="1400" kern="1200" dirty="0" smtClean="0">
                          <a:solidFill>
                            <a:srgbClr val="FFFFFF"/>
                          </a:solidFill>
                          <a:latin typeface="Segoe UI Light"/>
                          <a:ea typeface="+mn-ea"/>
                          <a:cs typeface="+mn-cs"/>
                        </a:rPr>
                        <a:t>Supports delimited or positional file formats</a:t>
                      </a:r>
                    </a:p>
                    <a:p>
                      <a:pPr marL="276579" marR="0" lvl="0" indent="-285750" algn="l" defTabSz="932742" rtl="0" eaLnBrk="0" fontAlgn="base" latinLnBrk="0" hangingPunct="0">
                        <a:lnSpc>
                          <a:spcPct val="90000"/>
                        </a:lnSpc>
                        <a:spcBef>
                          <a:spcPct val="20000"/>
                        </a:spcBef>
                        <a:spcAft>
                          <a:spcPct val="0"/>
                        </a:spcAft>
                        <a:buClr>
                          <a:srgbClr val="FFFFFF"/>
                        </a:buClr>
                        <a:buSzPct val="130000"/>
                        <a:buFont typeface="Wingdings" pitchFamily="1" charset="2"/>
                        <a:buChar char="§"/>
                        <a:tabLst/>
                      </a:pPr>
                      <a:r>
                        <a:rPr lang="en-US" sz="1400" kern="1200" dirty="0" smtClean="0">
                          <a:solidFill>
                            <a:srgbClr val="FFFFFF"/>
                          </a:solidFill>
                          <a:latin typeface="Segoe UI Light"/>
                          <a:ea typeface="+mn-ea"/>
                          <a:cs typeface="+mn-cs"/>
                        </a:rPr>
                        <a:t>XML tags used to represent values</a:t>
                      </a:r>
                    </a:p>
                    <a:p>
                      <a:pPr marL="276579" marR="0" lvl="0" indent="-285750" algn="l" defTabSz="932742" rtl="0" eaLnBrk="0" fontAlgn="base" latinLnBrk="0" hangingPunct="0">
                        <a:lnSpc>
                          <a:spcPct val="90000"/>
                        </a:lnSpc>
                        <a:spcBef>
                          <a:spcPct val="20000"/>
                        </a:spcBef>
                        <a:spcAft>
                          <a:spcPct val="0"/>
                        </a:spcAft>
                        <a:buClr>
                          <a:srgbClr val="FFFFFF"/>
                        </a:buClr>
                        <a:buSzPct val="130000"/>
                        <a:buFont typeface="Wingdings" pitchFamily="1" charset="2"/>
                        <a:buChar char="§"/>
                        <a:tabLst/>
                      </a:pPr>
                      <a:r>
                        <a:rPr lang="en-US" sz="1400" kern="1200" dirty="0" smtClean="0">
                          <a:solidFill>
                            <a:srgbClr val="FFFFFF"/>
                          </a:solidFill>
                          <a:latin typeface="Segoe UI Light"/>
                          <a:ea typeface="+mn-ea"/>
                          <a:cs typeface="+mn-cs"/>
                        </a:rPr>
                        <a:t>Tag information stored using the annotation capabilities of XSD</a:t>
                      </a:r>
                    </a:p>
                  </a:txBody>
                  <a:tcPr marL="93260" marR="93260" marT="46630" marB="46630" anchor="ctr" horzOverflow="overflow">
                    <a:lnL w="19050" cap="flat" cmpd="sng" algn="ctr">
                      <a:solidFill>
                        <a:schemeClr val="tx1"/>
                      </a:solidFill>
                      <a:prstDash val="dashDot"/>
                      <a:round/>
                      <a:headEnd type="none" w="med" len="med"/>
                      <a:tailEnd type="none" w="med" len="med"/>
                    </a:lnL>
                    <a:lnR w="19050" cap="flat" cmpd="sng" algn="ctr">
                      <a:solidFill>
                        <a:schemeClr val="tx1"/>
                      </a:solidFill>
                      <a:prstDash val="dashDot"/>
                      <a:round/>
                      <a:headEnd type="none" w="med" len="med"/>
                      <a:tailEnd type="none" w="med" len="med"/>
                    </a:lnR>
                    <a:lnT w="19050" cap="flat" cmpd="sng" algn="ctr">
                      <a:solidFill>
                        <a:schemeClr val="tx1"/>
                      </a:solidFill>
                      <a:prstDash val="dashDot"/>
                      <a:round/>
                      <a:headEnd type="none" w="med" len="med"/>
                      <a:tailEnd type="none" w="med" len="med"/>
                    </a:lnT>
                    <a:lnB w="19050" cap="flat" cmpd="sng" algn="ctr">
                      <a:solidFill>
                        <a:schemeClr val="tx1"/>
                      </a:solidFill>
                      <a:prstDash val="dashDot"/>
                      <a:round/>
                      <a:headEnd type="none" w="med" len="med"/>
                      <a:tailEnd type="none" w="med" len="med"/>
                    </a:lnB>
                  </a:tcPr>
                </a:tc>
              </a:tr>
              <a:tr h="1224136">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u="none" strike="noStrike" cap="none" normalizeH="0" baseline="0" dirty="0" smtClean="0">
                          <a:ln>
                            <a:noFill/>
                          </a:ln>
                          <a:effectLst/>
                        </a:rPr>
                        <a:t>EDI</a:t>
                      </a:r>
                    </a:p>
                  </a:txBody>
                  <a:tcPr marL="93260" marR="93260" marT="46630" marB="46630" horzOverflow="overflow">
                    <a:lnL w="19050" cap="flat" cmpd="sng" algn="ctr">
                      <a:solidFill>
                        <a:schemeClr val="tx1"/>
                      </a:solidFill>
                      <a:prstDash val="dashDot"/>
                      <a:round/>
                      <a:headEnd type="none" w="med" len="med"/>
                      <a:tailEnd type="none" w="med" len="med"/>
                    </a:lnL>
                    <a:lnR w="19050" cap="flat" cmpd="sng" algn="ctr">
                      <a:solidFill>
                        <a:schemeClr val="tx1"/>
                      </a:solidFill>
                      <a:prstDash val="dashDot"/>
                      <a:round/>
                      <a:headEnd type="none" w="med" len="med"/>
                      <a:tailEnd type="none" w="med" len="med"/>
                    </a:lnR>
                    <a:lnT w="19050" cap="flat" cmpd="sng" algn="ctr">
                      <a:solidFill>
                        <a:schemeClr val="tx1"/>
                      </a:solidFill>
                      <a:prstDash val="dashDot"/>
                      <a:round/>
                      <a:headEnd type="none" w="med" len="med"/>
                      <a:tailEnd type="none" w="med" len="med"/>
                    </a:lnT>
                    <a:lnB w="19050" cap="flat" cmpd="sng" algn="ctr">
                      <a:solidFill>
                        <a:schemeClr val="tx1"/>
                      </a:solidFill>
                      <a:prstDash val="dashDot"/>
                      <a:round/>
                      <a:headEnd type="none" w="med" len="med"/>
                      <a:tailEnd type="none" w="med" len="med"/>
                    </a:lnB>
                  </a:tcPr>
                </a:tc>
                <a:tc>
                  <a:txBody>
                    <a:bodyPr/>
                    <a:lstStyle/>
                    <a:p>
                      <a:pPr marL="276579" marR="0" lvl="0" indent="-285750" algn="l" defTabSz="932742" rtl="0" eaLnBrk="0" fontAlgn="base" latinLnBrk="0" hangingPunct="0">
                        <a:lnSpc>
                          <a:spcPct val="90000"/>
                        </a:lnSpc>
                        <a:spcBef>
                          <a:spcPct val="20000"/>
                        </a:spcBef>
                        <a:spcAft>
                          <a:spcPct val="0"/>
                        </a:spcAft>
                        <a:buClr>
                          <a:srgbClr val="FFFFFF"/>
                        </a:buClr>
                        <a:buSzPct val="130000"/>
                        <a:buFont typeface="Wingdings" pitchFamily="1" charset="2"/>
                        <a:buChar char="§"/>
                        <a:tabLst/>
                      </a:pPr>
                      <a:r>
                        <a:rPr lang="en-US" sz="1400" kern="1200" dirty="0" smtClean="0">
                          <a:solidFill>
                            <a:srgbClr val="FFFFFF"/>
                          </a:solidFill>
                          <a:latin typeface="Segoe UI Light"/>
                          <a:ea typeface="+mn-ea"/>
                          <a:cs typeface="+mn-cs"/>
                        </a:rPr>
                        <a:t>Specially formatted text message </a:t>
                      </a:r>
                    </a:p>
                    <a:p>
                      <a:pPr marL="276579" marR="0" lvl="0" indent="-285750" algn="l" defTabSz="932742" rtl="0" eaLnBrk="0" fontAlgn="base" latinLnBrk="0" hangingPunct="0">
                        <a:lnSpc>
                          <a:spcPct val="90000"/>
                        </a:lnSpc>
                        <a:spcBef>
                          <a:spcPct val="20000"/>
                        </a:spcBef>
                        <a:spcAft>
                          <a:spcPct val="0"/>
                        </a:spcAft>
                        <a:buClr>
                          <a:srgbClr val="FFFFFF"/>
                        </a:buClr>
                        <a:buSzPct val="130000"/>
                        <a:buFont typeface="Wingdings" pitchFamily="1" charset="2"/>
                        <a:buChar char="§"/>
                        <a:tabLst/>
                      </a:pPr>
                      <a:r>
                        <a:rPr lang="en-US" sz="1400" kern="1200" dirty="0" smtClean="0">
                          <a:solidFill>
                            <a:srgbClr val="FFFFFF"/>
                          </a:solidFill>
                          <a:latin typeface="Segoe UI Light"/>
                          <a:ea typeface="+mn-ea"/>
                          <a:cs typeface="+mn-cs"/>
                        </a:rPr>
                        <a:t>BizTalk supports EDIFACT and X12 formats</a:t>
                      </a:r>
                    </a:p>
                    <a:p>
                      <a:pPr marL="276579" marR="0" lvl="0" indent="-285750" algn="l" defTabSz="932742" rtl="0" eaLnBrk="0" fontAlgn="base" latinLnBrk="0" hangingPunct="0">
                        <a:lnSpc>
                          <a:spcPct val="90000"/>
                        </a:lnSpc>
                        <a:spcBef>
                          <a:spcPct val="20000"/>
                        </a:spcBef>
                        <a:spcAft>
                          <a:spcPct val="0"/>
                        </a:spcAft>
                        <a:buClr>
                          <a:srgbClr val="FFFFFF"/>
                        </a:buClr>
                        <a:buSzPct val="130000"/>
                        <a:buFont typeface="Wingdings" pitchFamily="1" charset="2"/>
                        <a:buChar char="§"/>
                        <a:tabLst/>
                      </a:pPr>
                      <a:r>
                        <a:rPr lang="en-US" sz="1400" kern="1200" dirty="0" smtClean="0">
                          <a:solidFill>
                            <a:srgbClr val="FFFFFF"/>
                          </a:solidFill>
                          <a:latin typeface="Segoe UI Light"/>
                          <a:ea typeface="+mn-ea"/>
                          <a:cs typeface="+mn-cs"/>
                        </a:rPr>
                        <a:t>XSD annotations used to define format </a:t>
                      </a:r>
                    </a:p>
                  </a:txBody>
                  <a:tcPr marL="93260" marR="93260" marT="46630" marB="46630" anchor="ctr" horzOverflow="overflow">
                    <a:lnL w="19050" cap="flat" cmpd="sng" algn="ctr">
                      <a:solidFill>
                        <a:schemeClr val="tx1"/>
                      </a:solidFill>
                      <a:prstDash val="dashDot"/>
                      <a:round/>
                      <a:headEnd type="none" w="med" len="med"/>
                      <a:tailEnd type="none" w="med" len="med"/>
                    </a:lnL>
                    <a:lnR w="19050" cap="flat" cmpd="sng" algn="ctr">
                      <a:solidFill>
                        <a:schemeClr val="tx1"/>
                      </a:solidFill>
                      <a:prstDash val="dashDot"/>
                      <a:round/>
                      <a:headEnd type="none" w="med" len="med"/>
                      <a:tailEnd type="none" w="med" len="med"/>
                    </a:lnR>
                    <a:lnT w="19050" cap="flat" cmpd="sng" algn="ctr">
                      <a:solidFill>
                        <a:schemeClr val="tx1"/>
                      </a:solidFill>
                      <a:prstDash val="dashDot"/>
                      <a:round/>
                      <a:headEnd type="none" w="med" len="med"/>
                      <a:tailEnd type="none" w="med" len="med"/>
                    </a:lnT>
                    <a:lnB w="19050" cap="flat" cmpd="sng" algn="ctr">
                      <a:solidFill>
                        <a:schemeClr val="tx1"/>
                      </a:solidFill>
                      <a:prstDash val="dashDot"/>
                      <a:round/>
                      <a:headEnd type="none" w="med" len="med"/>
                      <a:tailEnd type="none" w="med" len="med"/>
                    </a:lnB>
                  </a:tcPr>
                </a:tc>
              </a:tr>
              <a:tr h="895991">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u="none" strike="noStrike" cap="none" normalizeH="0" baseline="0" dirty="0" smtClean="0">
                          <a:ln>
                            <a:noFill/>
                          </a:ln>
                          <a:effectLst/>
                        </a:rPr>
                        <a:t>JSON</a:t>
                      </a:r>
                    </a:p>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endParaRPr kumimoji="0" lang="en-US" sz="1600" b="1" u="none" strike="noStrike" cap="none" normalizeH="0" baseline="0" dirty="0" smtClean="0">
                        <a:ln>
                          <a:noFill/>
                        </a:ln>
                        <a:effectLst/>
                      </a:endParaRPr>
                    </a:p>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endParaRPr kumimoji="0" lang="en-US" sz="1600" b="1" u="none" strike="noStrike" cap="none" normalizeH="0" baseline="0" dirty="0" smtClean="0">
                        <a:ln>
                          <a:noFill/>
                        </a:ln>
                        <a:effectLst/>
                      </a:endParaRPr>
                    </a:p>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endParaRPr kumimoji="0" lang="en-US" sz="1600" b="1" u="none" strike="noStrike" cap="none" normalizeH="0" baseline="0" dirty="0" smtClean="0">
                        <a:ln>
                          <a:noFill/>
                        </a:ln>
                        <a:effectLst/>
                      </a:endParaRPr>
                    </a:p>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endParaRPr lang="en-US" sz="600" kern="1200" dirty="0" smtClean="0">
                        <a:solidFill>
                          <a:srgbClr val="FFFFFF"/>
                        </a:solidFill>
                        <a:latin typeface="Segoe UI Light"/>
                        <a:ea typeface="+mn-ea"/>
                        <a:cs typeface="+mn-cs"/>
                      </a:endParaRPr>
                    </a:p>
                  </a:txBody>
                  <a:tcPr marL="93260" marR="93260" marT="46630" marB="46630" horzOverflow="overflow">
                    <a:lnL w="19050" cap="flat" cmpd="sng" algn="ctr">
                      <a:solidFill>
                        <a:schemeClr val="tx1"/>
                      </a:solidFill>
                      <a:prstDash val="dashDot"/>
                      <a:round/>
                      <a:headEnd type="none" w="med" len="med"/>
                      <a:tailEnd type="none" w="med" len="med"/>
                    </a:lnL>
                    <a:lnR w="19050" cap="flat" cmpd="sng" algn="ctr">
                      <a:solidFill>
                        <a:schemeClr val="tx1"/>
                      </a:solidFill>
                      <a:prstDash val="dashDot"/>
                      <a:round/>
                      <a:headEnd type="none" w="med" len="med"/>
                      <a:tailEnd type="none" w="med" len="med"/>
                    </a:lnR>
                    <a:lnT w="19050" cap="flat" cmpd="sng" algn="ctr">
                      <a:solidFill>
                        <a:schemeClr val="tx1"/>
                      </a:solidFill>
                      <a:prstDash val="dashDot"/>
                      <a:round/>
                      <a:headEnd type="none" w="med" len="med"/>
                      <a:tailEnd type="none" w="med" len="med"/>
                    </a:lnT>
                    <a:lnB w="19050" cap="flat" cmpd="sng" algn="ctr">
                      <a:solidFill>
                        <a:schemeClr val="tx1"/>
                      </a:solidFill>
                      <a:prstDash val="dashDot"/>
                      <a:round/>
                      <a:headEnd type="none" w="med" len="med"/>
                      <a:tailEnd type="none" w="med" len="med"/>
                    </a:lnB>
                  </a:tcPr>
                </a:tc>
                <a:tc>
                  <a:txBody>
                    <a:bodyPr/>
                    <a:lstStyle/>
                    <a:p>
                      <a:pPr marL="276579" marR="0" lvl="0" indent="-285750" algn="l" defTabSz="932742" rtl="0" eaLnBrk="0" fontAlgn="base" latinLnBrk="0" hangingPunct="0">
                        <a:lnSpc>
                          <a:spcPct val="90000"/>
                        </a:lnSpc>
                        <a:spcBef>
                          <a:spcPct val="20000"/>
                        </a:spcBef>
                        <a:spcAft>
                          <a:spcPct val="0"/>
                        </a:spcAft>
                        <a:buClr>
                          <a:srgbClr val="FFFFFF"/>
                        </a:buClr>
                        <a:buSzPct val="130000"/>
                        <a:buFont typeface="Wingdings" pitchFamily="1" charset="2"/>
                        <a:buChar char="§"/>
                        <a:tabLst/>
                      </a:pPr>
                      <a:r>
                        <a:rPr lang="en-US" sz="1400" kern="1200" dirty="0" smtClean="0">
                          <a:solidFill>
                            <a:srgbClr val="FFFFFF"/>
                          </a:solidFill>
                          <a:latin typeface="Segoe UI Light"/>
                          <a:ea typeface="+mn-ea"/>
                          <a:cs typeface="+mn-cs"/>
                        </a:rPr>
                        <a:t>Supports JSON messages</a:t>
                      </a:r>
                    </a:p>
                    <a:p>
                      <a:pPr marL="276579" marR="0" lvl="0" indent="-285750" algn="l" defTabSz="932742" rtl="0" eaLnBrk="0" fontAlgn="base" latinLnBrk="0" hangingPunct="0">
                        <a:lnSpc>
                          <a:spcPct val="90000"/>
                        </a:lnSpc>
                        <a:spcBef>
                          <a:spcPct val="20000"/>
                        </a:spcBef>
                        <a:spcAft>
                          <a:spcPct val="0"/>
                        </a:spcAft>
                        <a:buClr>
                          <a:srgbClr val="FFFFFF"/>
                        </a:buClr>
                        <a:buSzPct val="130000"/>
                        <a:buFont typeface="Wingdings" pitchFamily="1" charset="2"/>
                        <a:buChar char="§"/>
                        <a:tabLst/>
                      </a:pPr>
                      <a:r>
                        <a:rPr lang="en-US" sz="1400" kern="1200" dirty="0" smtClean="0">
                          <a:solidFill>
                            <a:srgbClr val="FFFFFF"/>
                          </a:solidFill>
                          <a:latin typeface="Segoe UI Light"/>
                          <a:ea typeface="+mn-ea"/>
                          <a:cs typeface="+mn-cs"/>
                        </a:rPr>
                        <a:t>Before the application can process the message, it must be converted to an XSD schema - JSON to XML Converter for use with the WFX Schema Generation tool</a:t>
                      </a:r>
                    </a:p>
                  </a:txBody>
                  <a:tcPr marL="93260" marR="93260" marT="46630" marB="46630" anchor="ctr" horzOverflow="overflow">
                    <a:lnL w="19050" cap="flat" cmpd="sng" algn="ctr">
                      <a:solidFill>
                        <a:schemeClr val="tx1"/>
                      </a:solidFill>
                      <a:prstDash val="dashDot"/>
                      <a:round/>
                      <a:headEnd type="none" w="med" len="med"/>
                      <a:tailEnd type="none" w="med" len="med"/>
                    </a:lnL>
                    <a:lnR w="19050" cap="flat" cmpd="sng" algn="ctr">
                      <a:solidFill>
                        <a:schemeClr val="tx1"/>
                      </a:solidFill>
                      <a:prstDash val="dashDot"/>
                      <a:round/>
                      <a:headEnd type="none" w="med" len="med"/>
                      <a:tailEnd type="none" w="med" len="med"/>
                    </a:lnR>
                    <a:lnT w="19050" cap="flat" cmpd="sng" algn="ctr">
                      <a:solidFill>
                        <a:schemeClr val="tx1"/>
                      </a:solidFill>
                      <a:prstDash val="dashDot"/>
                      <a:round/>
                      <a:headEnd type="none" w="med" len="med"/>
                      <a:tailEnd type="none" w="med" len="med"/>
                    </a:lnT>
                    <a:lnB w="19050" cap="flat" cmpd="sng" algn="ctr">
                      <a:solidFill>
                        <a:schemeClr val="tx1"/>
                      </a:solidFill>
                      <a:prstDash val="dashDot"/>
                      <a:round/>
                      <a:headEnd type="none" w="med" len="med"/>
                      <a:tailEnd type="none" w="med" len="med"/>
                    </a:lnB>
                  </a:tcPr>
                </a:tc>
              </a:tr>
            </a:tbl>
          </a:graphicData>
        </a:graphic>
      </p:graphicFrame>
      <p:sp>
        <p:nvSpPr>
          <p:cNvPr id="6" name="Text Box 117"/>
          <p:cNvSpPr txBox="1">
            <a:spLocks noChangeArrowheads="1"/>
          </p:cNvSpPr>
          <p:nvPr/>
        </p:nvSpPr>
        <p:spPr bwMode="auto">
          <a:xfrm>
            <a:off x="1637201" y="4488982"/>
            <a:ext cx="2276779" cy="670577"/>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wrap="square">
            <a:spAutoFit/>
          </a:bodyPr>
          <a:lstStyle/>
          <a:p>
            <a:r>
              <a:rPr lang="en-US" sz="612" dirty="0">
                <a:solidFill>
                  <a:srgbClr val="505050"/>
                </a:solidFill>
              </a:rPr>
              <a:t>ISA:00:   :00:   :01:1515151515     :01:515151  :041201:1217:U:00403:000032123:0:P:*~GS:CT:99887766</a:t>
            </a:r>
            <a:br>
              <a:rPr lang="en-US" sz="612" dirty="0">
                <a:solidFill>
                  <a:srgbClr val="505050"/>
                </a:solidFill>
              </a:rPr>
            </a:br>
            <a:r>
              <a:rPr lang="en-US" sz="612" dirty="0">
                <a:solidFill>
                  <a:srgbClr val="505050"/>
                </a:solidFill>
              </a:rPr>
              <a:t>55:1122334455:20041201:1217:128:X:004030~ST:831:00128001~BGN</a:t>
            </a:r>
            <a:br>
              <a:rPr lang="en-US" sz="612" dirty="0">
                <a:solidFill>
                  <a:srgbClr val="505050"/>
                </a:solidFill>
              </a:rPr>
            </a:br>
            <a:r>
              <a:rPr lang="en-US" sz="612" dirty="0">
                <a:solidFill>
                  <a:srgbClr val="505050"/>
                </a:solidFill>
              </a:rPr>
              <a:t>:00:88200001:20041201~N9:BT:88200001~TRN:1:88200001~AMT:2:10</a:t>
            </a:r>
          </a:p>
        </p:txBody>
      </p:sp>
      <p:grpSp>
        <p:nvGrpSpPr>
          <p:cNvPr id="7" name="Group 6"/>
          <p:cNvGrpSpPr/>
          <p:nvPr/>
        </p:nvGrpSpPr>
        <p:grpSpPr>
          <a:xfrm>
            <a:off x="1667198" y="3206773"/>
            <a:ext cx="2216813" cy="786310"/>
            <a:chOff x="766763" y="3414713"/>
            <a:chExt cx="2090737" cy="860426"/>
          </a:xfrm>
        </p:grpSpPr>
        <p:sp>
          <p:nvSpPr>
            <p:cNvPr id="8" name="Rectangle 21"/>
            <p:cNvSpPr>
              <a:spLocks noChangeArrowheads="1"/>
            </p:cNvSpPr>
            <p:nvPr/>
          </p:nvSpPr>
          <p:spPr bwMode="auto">
            <a:xfrm>
              <a:off x="766763" y="3414713"/>
              <a:ext cx="561975" cy="274638"/>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r>
                <a:rPr lang="en-US" sz="714" dirty="0">
                  <a:solidFill>
                    <a:srgbClr val="505050"/>
                  </a:solidFill>
                </a:rPr>
                <a:t>Node</a:t>
              </a:r>
            </a:p>
          </p:txBody>
        </p:sp>
        <p:sp>
          <p:nvSpPr>
            <p:cNvPr id="9" name="Rectangle 22"/>
            <p:cNvSpPr>
              <a:spLocks noChangeArrowheads="1"/>
            </p:cNvSpPr>
            <p:nvPr/>
          </p:nvSpPr>
          <p:spPr bwMode="auto">
            <a:xfrm>
              <a:off x="1328738" y="3414713"/>
              <a:ext cx="565150" cy="258763"/>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r>
                <a:rPr lang="en-US" sz="714">
                  <a:solidFill>
                    <a:srgbClr val="505050"/>
                  </a:solidFill>
                </a:rPr>
                <a:t>Structure</a:t>
              </a:r>
            </a:p>
          </p:txBody>
        </p:sp>
        <p:sp>
          <p:nvSpPr>
            <p:cNvPr id="10" name="Rectangle 23"/>
            <p:cNvSpPr>
              <a:spLocks noChangeArrowheads="1"/>
            </p:cNvSpPr>
            <p:nvPr/>
          </p:nvSpPr>
          <p:spPr bwMode="auto">
            <a:xfrm>
              <a:off x="1893888" y="3414713"/>
              <a:ext cx="484187" cy="258763"/>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r>
                <a:rPr lang="en-US" sz="714">
                  <a:solidFill>
                    <a:srgbClr val="505050"/>
                  </a:solidFill>
                </a:rPr>
                <a:t>Start</a:t>
              </a:r>
            </a:p>
          </p:txBody>
        </p:sp>
        <p:sp>
          <p:nvSpPr>
            <p:cNvPr id="11" name="Rectangle 24"/>
            <p:cNvSpPr>
              <a:spLocks noChangeArrowheads="1"/>
            </p:cNvSpPr>
            <p:nvPr/>
          </p:nvSpPr>
          <p:spPr bwMode="auto">
            <a:xfrm>
              <a:off x="2378075" y="3414713"/>
              <a:ext cx="479425" cy="258763"/>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anchor="ctr"/>
            <a:lstStyle/>
            <a:p>
              <a:r>
                <a:rPr lang="en-US" sz="714">
                  <a:solidFill>
                    <a:srgbClr val="505050"/>
                  </a:solidFill>
                </a:rPr>
                <a:t>Length</a:t>
              </a:r>
            </a:p>
          </p:txBody>
        </p:sp>
        <p:sp>
          <p:nvSpPr>
            <p:cNvPr id="12" name="Rectangle 25"/>
            <p:cNvSpPr>
              <a:spLocks noChangeArrowheads="1"/>
            </p:cNvSpPr>
            <p:nvPr/>
          </p:nvSpPr>
          <p:spPr bwMode="auto">
            <a:xfrm>
              <a:off x="766763" y="3671888"/>
              <a:ext cx="561975" cy="214313"/>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lIns="37304" tIns="18652" bIns="18652" anchor="ctr"/>
            <a:lstStyle/>
            <a:p>
              <a:r>
                <a:rPr lang="en-US" sz="714">
                  <a:solidFill>
                    <a:srgbClr val="505050"/>
                  </a:solidFill>
                </a:rPr>
                <a:t>Description</a:t>
              </a:r>
            </a:p>
          </p:txBody>
        </p:sp>
        <p:sp>
          <p:nvSpPr>
            <p:cNvPr id="13" name="Rectangle 26"/>
            <p:cNvSpPr>
              <a:spLocks noChangeArrowheads="1"/>
            </p:cNvSpPr>
            <p:nvPr/>
          </p:nvSpPr>
          <p:spPr bwMode="auto">
            <a:xfrm>
              <a:off x="1328738" y="3673476"/>
              <a:ext cx="565150" cy="196850"/>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tIns="18652" bIns="18652" anchor="ctr"/>
            <a:lstStyle/>
            <a:p>
              <a:r>
                <a:rPr lang="en-US" sz="714">
                  <a:solidFill>
                    <a:srgbClr val="505050"/>
                  </a:solidFill>
                </a:rPr>
                <a:t>Delimited</a:t>
              </a:r>
            </a:p>
          </p:txBody>
        </p:sp>
        <p:sp>
          <p:nvSpPr>
            <p:cNvPr id="14" name="Rectangle 27"/>
            <p:cNvSpPr>
              <a:spLocks noChangeArrowheads="1"/>
            </p:cNvSpPr>
            <p:nvPr/>
          </p:nvSpPr>
          <p:spPr bwMode="auto">
            <a:xfrm>
              <a:off x="1893888" y="3673476"/>
              <a:ext cx="484187" cy="196850"/>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tIns="18652" bIns="18652" anchor="ctr"/>
            <a:lstStyle/>
            <a:p>
              <a:r>
                <a:rPr lang="en-US" sz="714">
                  <a:solidFill>
                    <a:srgbClr val="505050"/>
                  </a:solidFill>
                </a:rPr>
                <a:t>0</a:t>
              </a:r>
            </a:p>
          </p:txBody>
        </p:sp>
        <p:sp>
          <p:nvSpPr>
            <p:cNvPr id="15" name="Rectangle 28"/>
            <p:cNvSpPr>
              <a:spLocks noChangeArrowheads="1"/>
            </p:cNvSpPr>
            <p:nvPr/>
          </p:nvSpPr>
          <p:spPr bwMode="auto">
            <a:xfrm>
              <a:off x="2378075" y="3673476"/>
              <a:ext cx="479425" cy="196850"/>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tIns="18652" bIns="18652" anchor="ctr"/>
            <a:lstStyle/>
            <a:p>
              <a:r>
                <a:rPr lang="en-US" sz="714">
                  <a:solidFill>
                    <a:srgbClr val="505050"/>
                  </a:solidFill>
                </a:rPr>
                <a:t>50</a:t>
              </a:r>
            </a:p>
          </p:txBody>
        </p:sp>
        <p:sp>
          <p:nvSpPr>
            <p:cNvPr id="16" name="Rectangle 29"/>
            <p:cNvSpPr>
              <a:spLocks noChangeArrowheads="1"/>
            </p:cNvSpPr>
            <p:nvPr/>
          </p:nvSpPr>
          <p:spPr bwMode="auto">
            <a:xfrm>
              <a:off x="766763" y="3868738"/>
              <a:ext cx="561975" cy="214313"/>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lIns="46630" tIns="18652" bIns="18652" anchor="ctr"/>
            <a:lstStyle/>
            <a:p>
              <a:r>
                <a:rPr lang="en-US" sz="714">
                  <a:solidFill>
                    <a:srgbClr val="505050"/>
                  </a:solidFill>
                </a:rPr>
                <a:t>UnitPrice</a:t>
              </a:r>
            </a:p>
          </p:txBody>
        </p:sp>
        <p:sp>
          <p:nvSpPr>
            <p:cNvPr id="17" name="Rectangle 30"/>
            <p:cNvSpPr>
              <a:spLocks noChangeArrowheads="1"/>
            </p:cNvSpPr>
            <p:nvPr/>
          </p:nvSpPr>
          <p:spPr bwMode="auto">
            <a:xfrm>
              <a:off x="1328738" y="3870326"/>
              <a:ext cx="565150" cy="196850"/>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tIns="18652" bIns="18652" anchor="ctr"/>
            <a:lstStyle/>
            <a:p>
              <a:r>
                <a:rPr lang="en-US" sz="714" dirty="0">
                  <a:solidFill>
                    <a:srgbClr val="505050"/>
                  </a:solidFill>
                </a:rPr>
                <a:t>Delimited</a:t>
              </a:r>
            </a:p>
          </p:txBody>
        </p:sp>
        <p:sp>
          <p:nvSpPr>
            <p:cNvPr id="18" name="Rectangle 31"/>
            <p:cNvSpPr>
              <a:spLocks noChangeArrowheads="1"/>
            </p:cNvSpPr>
            <p:nvPr/>
          </p:nvSpPr>
          <p:spPr bwMode="auto">
            <a:xfrm>
              <a:off x="1893888" y="3870326"/>
              <a:ext cx="484187" cy="196850"/>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tIns="18652" bIns="18652" anchor="ctr"/>
            <a:lstStyle/>
            <a:p>
              <a:r>
                <a:rPr lang="en-US" sz="714">
                  <a:solidFill>
                    <a:srgbClr val="505050"/>
                  </a:solidFill>
                </a:rPr>
                <a:t>50</a:t>
              </a:r>
            </a:p>
          </p:txBody>
        </p:sp>
        <p:sp>
          <p:nvSpPr>
            <p:cNvPr id="19" name="Rectangle 32"/>
            <p:cNvSpPr>
              <a:spLocks noChangeArrowheads="1"/>
            </p:cNvSpPr>
            <p:nvPr/>
          </p:nvSpPr>
          <p:spPr bwMode="auto">
            <a:xfrm>
              <a:off x="2378075" y="3870326"/>
              <a:ext cx="479425" cy="196850"/>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tIns="18652" bIns="18652" anchor="ctr"/>
            <a:lstStyle/>
            <a:p>
              <a:r>
                <a:rPr lang="en-US" sz="714">
                  <a:solidFill>
                    <a:srgbClr val="505050"/>
                  </a:solidFill>
                </a:rPr>
                <a:t>10</a:t>
              </a:r>
            </a:p>
          </p:txBody>
        </p:sp>
        <p:sp>
          <p:nvSpPr>
            <p:cNvPr id="20" name="Rectangle 33"/>
            <p:cNvSpPr>
              <a:spLocks noChangeArrowheads="1"/>
            </p:cNvSpPr>
            <p:nvPr/>
          </p:nvSpPr>
          <p:spPr bwMode="auto">
            <a:xfrm>
              <a:off x="766763" y="4065589"/>
              <a:ext cx="561975" cy="209550"/>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lIns="46630" tIns="18652" bIns="18652" anchor="ctr"/>
            <a:lstStyle/>
            <a:p>
              <a:r>
                <a:rPr lang="en-US" sz="714">
                  <a:solidFill>
                    <a:srgbClr val="505050"/>
                  </a:solidFill>
                </a:rPr>
                <a:t>Quantity</a:t>
              </a:r>
            </a:p>
          </p:txBody>
        </p:sp>
        <p:sp>
          <p:nvSpPr>
            <p:cNvPr id="21" name="Rectangle 34"/>
            <p:cNvSpPr>
              <a:spLocks noChangeArrowheads="1"/>
            </p:cNvSpPr>
            <p:nvPr/>
          </p:nvSpPr>
          <p:spPr bwMode="auto">
            <a:xfrm>
              <a:off x="1328738" y="4067176"/>
              <a:ext cx="565150" cy="207963"/>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tIns="18652" bIns="18652" anchor="ctr"/>
            <a:lstStyle/>
            <a:p>
              <a:r>
                <a:rPr lang="en-US" sz="714">
                  <a:solidFill>
                    <a:srgbClr val="505050"/>
                  </a:solidFill>
                </a:rPr>
                <a:t>Delimited</a:t>
              </a:r>
            </a:p>
          </p:txBody>
        </p:sp>
        <p:sp>
          <p:nvSpPr>
            <p:cNvPr id="22" name="Rectangle 35"/>
            <p:cNvSpPr>
              <a:spLocks noChangeArrowheads="1"/>
            </p:cNvSpPr>
            <p:nvPr/>
          </p:nvSpPr>
          <p:spPr bwMode="auto">
            <a:xfrm>
              <a:off x="1893888" y="4067176"/>
              <a:ext cx="484187" cy="207963"/>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tIns="18652" bIns="18652" anchor="ctr"/>
            <a:lstStyle/>
            <a:p>
              <a:r>
                <a:rPr lang="en-US" sz="714">
                  <a:solidFill>
                    <a:srgbClr val="505050"/>
                  </a:solidFill>
                </a:rPr>
                <a:t>60</a:t>
              </a:r>
            </a:p>
          </p:txBody>
        </p:sp>
        <p:sp>
          <p:nvSpPr>
            <p:cNvPr id="23" name="Rectangle 36"/>
            <p:cNvSpPr>
              <a:spLocks noChangeArrowheads="1"/>
            </p:cNvSpPr>
            <p:nvPr/>
          </p:nvSpPr>
          <p:spPr bwMode="auto">
            <a:xfrm>
              <a:off x="2378075" y="4067176"/>
              <a:ext cx="479425" cy="207963"/>
            </a:xfrm>
            <a:prstGeom prst="rect">
              <a:avLst/>
            </a:prstGeom>
            <a:ln>
              <a:solidFill>
                <a:srgbClr val="662D91"/>
              </a:solidFill>
              <a:headEnd/>
              <a:tailEnd/>
            </a:ln>
          </p:spPr>
          <p:style>
            <a:lnRef idx="2">
              <a:schemeClr val="accent6"/>
            </a:lnRef>
            <a:fillRef idx="1">
              <a:schemeClr val="lt1"/>
            </a:fillRef>
            <a:effectRef idx="0">
              <a:schemeClr val="accent6"/>
            </a:effectRef>
            <a:fontRef idx="minor">
              <a:schemeClr val="dk1"/>
            </a:fontRef>
          </p:style>
          <p:txBody>
            <a:bodyPr wrap="none" tIns="18652" bIns="18652" anchor="ctr"/>
            <a:lstStyle/>
            <a:p>
              <a:r>
                <a:rPr lang="en-US" sz="714">
                  <a:solidFill>
                    <a:srgbClr val="505050"/>
                  </a:solidFill>
                </a:rPr>
                <a:t>10</a:t>
              </a:r>
            </a:p>
          </p:txBody>
        </p:sp>
      </p:grpSp>
      <p:grpSp>
        <p:nvGrpSpPr>
          <p:cNvPr id="36" name="Group 35"/>
          <p:cNvGrpSpPr/>
          <p:nvPr/>
        </p:nvGrpSpPr>
        <p:grpSpPr>
          <a:xfrm>
            <a:off x="2269956" y="1697062"/>
            <a:ext cx="807718" cy="937201"/>
            <a:chOff x="1604963" y="2509838"/>
            <a:chExt cx="992818" cy="1151977"/>
          </a:xfrm>
          <a:effectLst/>
        </p:grpSpPr>
        <p:grpSp>
          <p:nvGrpSpPr>
            <p:cNvPr id="37" name="Group 8"/>
            <p:cNvGrpSpPr>
              <a:grpSpLocks/>
            </p:cNvGrpSpPr>
            <p:nvPr/>
          </p:nvGrpSpPr>
          <p:grpSpPr bwMode="auto">
            <a:xfrm>
              <a:off x="1611313" y="2627314"/>
              <a:ext cx="596358" cy="239468"/>
              <a:chOff x="826" y="1294"/>
              <a:chExt cx="422" cy="185"/>
            </a:xfrm>
          </p:grpSpPr>
          <p:grpSp>
            <p:nvGrpSpPr>
              <p:cNvPr id="143" name="Group 9"/>
              <p:cNvGrpSpPr>
                <a:grpSpLocks/>
              </p:cNvGrpSpPr>
              <p:nvPr/>
            </p:nvGrpSpPr>
            <p:grpSpPr bwMode="auto">
              <a:xfrm>
                <a:off x="826" y="1294"/>
                <a:ext cx="115" cy="144"/>
                <a:chOff x="883" y="1396"/>
                <a:chExt cx="115" cy="144"/>
              </a:xfrm>
            </p:grpSpPr>
            <p:sp>
              <p:nvSpPr>
                <p:cNvPr id="145" name="AutoShape 10"/>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146" name="Line 11"/>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47" name="Line 12"/>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48" name="Line 1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49" name="Line 1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50" name="Line 1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51" name="Line 1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144" name="Text Box 17"/>
              <p:cNvSpPr txBox="1">
                <a:spLocks noChangeArrowheads="1"/>
              </p:cNvSpPr>
              <p:nvPr/>
            </p:nvSpPr>
            <p:spPr bwMode="auto">
              <a:xfrm>
                <a:off x="912" y="1312"/>
                <a:ext cx="336" cy="167"/>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Field1</a:t>
                </a:r>
              </a:p>
            </p:txBody>
          </p:sp>
        </p:grpSp>
        <p:grpSp>
          <p:nvGrpSpPr>
            <p:cNvPr id="38" name="Group 18"/>
            <p:cNvGrpSpPr>
              <a:grpSpLocks/>
            </p:cNvGrpSpPr>
            <p:nvPr/>
          </p:nvGrpSpPr>
          <p:grpSpPr bwMode="auto">
            <a:xfrm>
              <a:off x="1611313" y="2838444"/>
              <a:ext cx="596358" cy="239468"/>
              <a:chOff x="826" y="1294"/>
              <a:chExt cx="422" cy="185"/>
            </a:xfrm>
          </p:grpSpPr>
          <p:grpSp>
            <p:nvGrpSpPr>
              <p:cNvPr id="134" name="Group 19"/>
              <p:cNvGrpSpPr>
                <a:grpSpLocks/>
              </p:cNvGrpSpPr>
              <p:nvPr/>
            </p:nvGrpSpPr>
            <p:grpSpPr bwMode="auto">
              <a:xfrm>
                <a:off x="826" y="1294"/>
                <a:ext cx="115" cy="144"/>
                <a:chOff x="883" y="1396"/>
                <a:chExt cx="115" cy="144"/>
              </a:xfrm>
            </p:grpSpPr>
            <p:sp>
              <p:nvSpPr>
                <p:cNvPr id="136" name="AutoShape 20"/>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137" name="Line 21"/>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38" name="Line 22"/>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39" name="Line 2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40" name="Line 2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41" name="Line 2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42" name="Line 2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135" name="Text Box 27"/>
              <p:cNvSpPr txBox="1">
                <a:spLocks noChangeArrowheads="1"/>
              </p:cNvSpPr>
              <p:nvPr/>
            </p:nvSpPr>
            <p:spPr bwMode="auto">
              <a:xfrm>
                <a:off x="912" y="1312"/>
                <a:ext cx="336" cy="167"/>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Field2</a:t>
                </a:r>
              </a:p>
            </p:txBody>
          </p:sp>
        </p:grpSp>
        <p:grpSp>
          <p:nvGrpSpPr>
            <p:cNvPr id="39" name="Group 66"/>
            <p:cNvGrpSpPr>
              <a:grpSpLocks/>
            </p:cNvGrpSpPr>
            <p:nvPr/>
          </p:nvGrpSpPr>
          <p:grpSpPr bwMode="auto">
            <a:xfrm>
              <a:off x="1611313" y="3047993"/>
              <a:ext cx="596358" cy="238246"/>
              <a:chOff x="826" y="1294"/>
              <a:chExt cx="422" cy="185"/>
            </a:xfrm>
          </p:grpSpPr>
          <p:grpSp>
            <p:nvGrpSpPr>
              <p:cNvPr id="125" name="Group 67"/>
              <p:cNvGrpSpPr>
                <a:grpSpLocks/>
              </p:cNvGrpSpPr>
              <p:nvPr/>
            </p:nvGrpSpPr>
            <p:grpSpPr bwMode="auto">
              <a:xfrm>
                <a:off x="826" y="1294"/>
                <a:ext cx="115" cy="144"/>
                <a:chOff x="883" y="1396"/>
                <a:chExt cx="115" cy="144"/>
              </a:xfrm>
            </p:grpSpPr>
            <p:sp>
              <p:nvSpPr>
                <p:cNvPr id="127" name="AutoShape 6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128" name="Line 69"/>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29" name="Line 70"/>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30" name="Line 7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31" name="Line 7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32" name="Line 7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33" name="Line 7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126" name="Text Box 75"/>
              <p:cNvSpPr txBox="1">
                <a:spLocks noChangeArrowheads="1"/>
              </p:cNvSpPr>
              <p:nvPr/>
            </p:nvSpPr>
            <p:spPr bwMode="auto">
              <a:xfrm>
                <a:off x="912" y="1312"/>
                <a:ext cx="336" cy="167"/>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Field3</a:t>
                </a:r>
              </a:p>
            </p:txBody>
          </p:sp>
        </p:grpSp>
        <p:sp>
          <p:nvSpPr>
            <p:cNvPr id="40" name="AutoShape 173"/>
            <p:cNvSpPr>
              <a:spLocks noChangeArrowheads="1"/>
            </p:cNvSpPr>
            <p:nvPr/>
          </p:nvSpPr>
          <p:spPr bwMode="auto">
            <a:xfrm>
              <a:off x="1604963" y="2509838"/>
              <a:ext cx="974725" cy="1151977"/>
            </a:xfrm>
            <a:prstGeom prst="roundRect">
              <a:avLst>
                <a:gd name="adj" fmla="val 4167"/>
              </a:avLst>
            </a:prstGeom>
            <a:solidFill>
              <a:srgbClr val="DEE7F1"/>
            </a:solidFill>
            <a:ln w="9525" algn="ctr">
              <a:solidFill>
                <a:srgbClr val="4D4D4D"/>
              </a:solidFill>
              <a:round/>
              <a:headEnd/>
              <a:tailEnd/>
            </a:ln>
            <a:effectLst>
              <a:outerShdw dist="35921" dir="2700000" algn="ctr" rotWithShape="0">
                <a:srgbClr val="AFAFAF"/>
              </a:outerShdw>
            </a:effectLst>
          </p:spPr>
          <p:txBody>
            <a:bodyPr/>
            <a:lstStyle/>
            <a:p>
              <a:pPr defTabSz="914400">
                <a:lnSpc>
                  <a:spcPct val="90000"/>
                </a:lnSpc>
                <a:spcBef>
                  <a:spcPct val="40000"/>
                </a:spcBef>
                <a:defRPr/>
              </a:pPr>
              <a:endParaRPr lang="en-US" sz="600" kern="0">
                <a:solidFill>
                  <a:srgbClr val="505050"/>
                </a:solidFill>
              </a:endParaRPr>
            </a:p>
          </p:txBody>
        </p:sp>
        <p:grpSp>
          <p:nvGrpSpPr>
            <p:cNvPr id="41" name="Group 174"/>
            <p:cNvGrpSpPr>
              <a:grpSpLocks/>
            </p:cNvGrpSpPr>
            <p:nvPr/>
          </p:nvGrpSpPr>
          <p:grpSpPr bwMode="auto">
            <a:xfrm>
              <a:off x="2000250" y="3395655"/>
              <a:ext cx="591824" cy="239598"/>
              <a:chOff x="826" y="1294"/>
              <a:chExt cx="444" cy="187"/>
            </a:xfrm>
          </p:grpSpPr>
          <p:grpSp>
            <p:nvGrpSpPr>
              <p:cNvPr id="116" name="Group 175"/>
              <p:cNvGrpSpPr>
                <a:grpSpLocks/>
              </p:cNvGrpSpPr>
              <p:nvPr/>
            </p:nvGrpSpPr>
            <p:grpSpPr bwMode="auto">
              <a:xfrm>
                <a:off x="826" y="1294"/>
                <a:ext cx="115" cy="144"/>
                <a:chOff x="883" y="1396"/>
                <a:chExt cx="115" cy="144"/>
              </a:xfrm>
            </p:grpSpPr>
            <p:sp>
              <p:nvSpPr>
                <p:cNvPr id="118" name="AutoShape 176"/>
                <p:cNvSpPr>
                  <a:spLocks noChangeArrowheads="1"/>
                </p:cNvSpPr>
                <p:nvPr/>
              </p:nvSpPr>
              <p:spPr bwMode="auto">
                <a:xfrm flipV="1">
                  <a:off x="883" y="1396"/>
                  <a:ext cx="119"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119" name="Line 177"/>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20" name="Line 178"/>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21" name="Line 179"/>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22" name="Line 180"/>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23" name="Line 181"/>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124" name="Line 182"/>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117" name="Text Box 183"/>
              <p:cNvSpPr txBox="1">
                <a:spLocks noChangeArrowheads="1"/>
              </p:cNvSpPr>
              <p:nvPr/>
            </p:nvSpPr>
            <p:spPr bwMode="auto">
              <a:xfrm>
                <a:off x="913" y="1313"/>
                <a:ext cx="357" cy="168"/>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Field1</a:t>
                </a:r>
              </a:p>
            </p:txBody>
          </p:sp>
        </p:grpSp>
        <p:grpSp>
          <p:nvGrpSpPr>
            <p:cNvPr id="43" name="Group 194"/>
            <p:cNvGrpSpPr>
              <a:grpSpLocks/>
            </p:cNvGrpSpPr>
            <p:nvPr/>
          </p:nvGrpSpPr>
          <p:grpSpPr bwMode="auto">
            <a:xfrm>
              <a:off x="1801813" y="2557470"/>
              <a:ext cx="647376" cy="238029"/>
              <a:chOff x="822" y="1082"/>
              <a:chExt cx="485" cy="186"/>
            </a:xfrm>
          </p:grpSpPr>
          <p:grpSp>
            <p:nvGrpSpPr>
              <p:cNvPr id="99" name="Group 195"/>
              <p:cNvGrpSpPr>
                <a:grpSpLocks/>
              </p:cNvGrpSpPr>
              <p:nvPr/>
            </p:nvGrpSpPr>
            <p:grpSpPr bwMode="auto">
              <a:xfrm>
                <a:off x="822" y="1082"/>
                <a:ext cx="115" cy="144"/>
                <a:chOff x="2313" y="1620"/>
                <a:chExt cx="246" cy="324"/>
              </a:xfrm>
            </p:grpSpPr>
            <p:sp>
              <p:nvSpPr>
                <p:cNvPr id="101" name="AutoShape 196"/>
                <p:cNvSpPr>
                  <a:spLocks noChangeArrowheads="1"/>
                </p:cNvSpPr>
                <p:nvPr/>
              </p:nvSpPr>
              <p:spPr bwMode="auto">
                <a:xfrm flipV="1">
                  <a:off x="2313" y="1620"/>
                  <a:ext cx="247" cy="32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102" name="Line 197"/>
                <p:cNvSpPr>
                  <a:spLocks noChangeShapeType="1"/>
                </p:cNvSpPr>
                <p:nvPr/>
              </p:nvSpPr>
              <p:spPr bwMode="auto">
                <a:xfrm>
                  <a:off x="2333" y="1895"/>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03" name="Line 198"/>
                <p:cNvSpPr>
                  <a:spLocks noChangeShapeType="1"/>
                </p:cNvSpPr>
                <p:nvPr/>
              </p:nvSpPr>
              <p:spPr bwMode="auto">
                <a:xfrm>
                  <a:off x="2333" y="1838"/>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04" name="Line 199"/>
                <p:cNvSpPr>
                  <a:spLocks noChangeShapeType="1"/>
                </p:cNvSpPr>
                <p:nvPr/>
              </p:nvSpPr>
              <p:spPr bwMode="auto">
                <a:xfrm>
                  <a:off x="2333" y="1782"/>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05" name="Line 200"/>
                <p:cNvSpPr>
                  <a:spLocks noChangeShapeType="1"/>
                </p:cNvSpPr>
                <p:nvPr/>
              </p:nvSpPr>
              <p:spPr bwMode="auto">
                <a:xfrm>
                  <a:off x="2333" y="1725"/>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106" name="Line 201"/>
                <p:cNvSpPr>
                  <a:spLocks noChangeShapeType="1"/>
                </p:cNvSpPr>
                <p:nvPr/>
              </p:nvSpPr>
              <p:spPr bwMode="auto">
                <a:xfrm>
                  <a:off x="2333" y="1669"/>
                  <a:ext cx="154"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grpSp>
          <p:sp>
            <p:nvSpPr>
              <p:cNvPr id="100" name="Text Box 202"/>
              <p:cNvSpPr txBox="1">
                <a:spLocks noChangeArrowheads="1"/>
              </p:cNvSpPr>
              <p:nvPr/>
            </p:nvSpPr>
            <p:spPr bwMode="auto">
              <a:xfrm>
                <a:off x="911" y="1099"/>
                <a:ext cx="396" cy="16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Header</a:t>
                </a:r>
              </a:p>
            </p:txBody>
          </p:sp>
        </p:grpSp>
        <p:grpSp>
          <p:nvGrpSpPr>
            <p:cNvPr id="44" name="Group 203"/>
            <p:cNvGrpSpPr>
              <a:grpSpLocks/>
            </p:cNvGrpSpPr>
            <p:nvPr/>
          </p:nvGrpSpPr>
          <p:grpSpPr bwMode="auto">
            <a:xfrm>
              <a:off x="2000250" y="2755895"/>
              <a:ext cx="466857" cy="239534"/>
              <a:chOff x="826" y="1294"/>
              <a:chExt cx="350" cy="186"/>
            </a:xfrm>
          </p:grpSpPr>
          <p:grpSp>
            <p:nvGrpSpPr>
              <p:cNvPr id="90" name="Group 204"/>
              <p:cNvGrpSpPr>
                <a:grpSpLocks/>
              </p:cNvGrpSpPr>
              <p:nvPr/>
            </p:nvGrpSpPr>
            <p:grpSpPr bwMode="auto">
              <a:xfrm>
                <a:off x="826" y="1294"/>
                <a:ext cx="115" cy="144"/>
                <a:chOff x="883" y="1396"/>
                <a:chExt cx="115" cy="144"/>
              </a:xfrm>
            </p:grpSpPr>
            <p:sp>
              <p:nvSpPr>
                <p:cNvPr id="92" name="AutoShape 20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93" name="Line 206"/>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94" name="Line 207"/>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95" name="Line 20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96" name="Line 20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97" name="Line 21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98" name="Line 21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91" name="Text Box 212"/>
              <p:cNvSpPr txBox="1">
                <a:spLocks noChangeArrowheads="1"/>
              </p:cNvSpPr>
              <p:nvPr/>
            </p:nvSpPr>
            <p:spPr bwMode="auto">
              <a:xfrm>
                <a:off x="913" y="1313"/>
                <a:ext cx="263" cy="167"/>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PO</a:t>
                </a:r>
              </a:p>
            </p:txBody>
          </p:sp>
        </p:grpSp>
        <p:grpSp>
          <p:nvGrpSpPr>
            <p:cNvPr id="45" name="Group 213"/>
            <p:cNvGrpSpPr>
              <a:grpSpLocks/>
            </p:cNvGrpSpPr>
            <p:nvPr/>
          </p:nvGrpSpPr>
          <p:grpSpPr bwMode="auto">
            <a:xfrm>
              <a:off x="1662113" y="2628900"/>
              <a:ext cx="77787" cy="74613"/>
              <a:chOff x="834" y="1956"/>
              <a:chExt cx="58" cy="58"/>
            </a:xfrm>
          </p:grpSpPr>
          <p:sp>
            <p:nvSpPr>
              <p:cNvPr id="88" name="Rectangle 214"/>
              <p:cNvSpPr>
                <a:spLocks noChangeArrowheads="1"/>
              </p:cNvSpPr>
              <p:nvPr/>
            </p:nvSpPr>
            <p:spPr bwMode="auto">
              <a:xfrm>
                <a:off x="834" y="1956"/>
                <a:ext cx="58" cy="58"/>
              </a:xfrm>
              <a:prstGeom prst="rect">
                <a:avLst/>
              </a:prstGeom>
              <a:solidFill>
                <a:srgbClr val="FFFFFF"/>
              </a:solidFill>
              <a:ln w="9525" algn="ctr">
                <a:solidFill>
                  <a:srgbClr val="4D4D4D"/>
                </a:solidFill>
                <a:miter lim="800000"/>
                <a:headEnd/>
                <a:tailEnd/>
              </a:ln>
            </p:spPr>
            <p:txBody>
              <a:bodyPr wrap="none" anchor="ctr"/>
              <a:lstStyle/>
              <a:p>
                <a:pPr defTabSz="914400">
                  <a:defRPr/>
                </a:pPr>
                <a:endParaRPr lang="en-US" sz="600" kern="0" smtClean="0">
                  <a:solidFill>
                    <a:srgbClr val="505050"/>
                  </a:solidFill>
                </a:endParaRPr>
              </a:p>
            </p:txBody>
          </p:sp>
          <p:sp>
            <p:nvSpPr>
              <p:cNvPr id="89" name="Line 215"/>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defTabSz="914400">
                  <a:defRPr/>
                </a:pPr>
                <a:endParaRPr lang="en-US" sz="600" kern="0" smtClean="0">
                  <a:solidFill>
                    <a:srgbClr val="505050"/>
                  </a:solidFill>
                </a:endParaRPr>
              </a:p>
            </p:txBody>
          </p:sp>
        </p:grpSp>
        <p:grpSp>
          <p:nvGrpSpPr>
            <p:cNvPr id="46" name="Group 216"/>
            <p:cNvGrpSpPr>
              <a:grpSpLocks/>
            </p:cNvGrpSpPr>
            <p:nvPr/>
          </p:nvGrpSpPr>
          <p:grpSpPr bwMode="auto">
            <a:xfrm>
              <a:off x="2000250" y="2967040"/>
              <a:ext cx="597531" cy="239664"/>
              <a:chOff x="826" y="1294"/>
              <a:chExt cx="448" cy="188"/>
            </a:xfrm>
          </p:grpSpPr>
          <p:grpSp>
            <p:nvGrpSpPr>
              <p:cNvPr id="79" name="Group 217"/>
              <p:cNvGrpSpPr>
                <a:grpSpLocks/>
              </p:cNvGrpSpPr>
              <p:nvPr/>
            </p:nvGrpSpPr>
            <p:grpSpPr bwMode="auto">
              <a:xfrm>
                <a:off x="826" y="1294"/>
                <a:ext cx="115" cy="144"/>
                <a:chOff x="883" y="1396"/>
                <a:chExt cx="115" cy="144"/>
              </a:xfrm>
            </p:grpSpPr>
            <p:sp>
              <p:nvSpPr>
                <p:cNvPr id="81" name="AutoShape 21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82" name="Line 219"/>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83" name="Line 220"/>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84" name="Line 22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85" name="Line 22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86" name="Line 22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87" name="Line 22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80" name="Text Box 225"/>
              <p:cNvSpPr txBox="1">
                <a:spLocks noChangeArrowheads="1"/>
              </p:cNvSpPr>
              <p:nvPr/>
            </p:nvSpPr>
            <p:spPr bwMode="auto">
              <a:xfrm>
                <a:off x="913" y="1313"/>
                <a:ext cx="361" cy="16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Status</a:t>
                </a:r>
              </a:p>
            </p:txBody>
          </p:sp>
        </p:grpSp>
        <p:sp>
          <p:nvSpPr>
            <p:cNvPr id="47" name="Line 226"/>
            <p:cNvSpPr>
              <a:spLocks noChangeShapeType="1"/>
            </p:cNvSpPr>
            <p:nvPr/>
          </p:nvSpPr>
          <p:spPr bwMode="auto">
            <a:xfrm>
              <a:off x="1870075" y="2755900"/>
              <a:ext cx="0" cy="304800"/>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48" name="Line 227"/>
            <p:cNvSpPr>
              <a:spLocks noChangeShapeType="1"/>
            </p:cNvSpPr>
            <p:nvPr/>
          </p:nvSpPr>
          <p:spPr bwMode="auto">
            <a:xfrm flipH="1">
              <a:off x="1744663" y="2667000"/>
              <a:ext cx="49212" cy="1588"/>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49" name="Line 228"/>
            <p:cNvSpPr>
              <a:spLocks noChangeShapeType="1"/>
            </p:cNvSpPr>
            <p:nvPr/>
          </p:nvSpPr>
          <p:spPr bwMode="auto">
            <a:xfrm flipH="1">
              <a:off x="1873250" y="2855913"/>
              <a:ext cx="104775" cy="0"/>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50" name="Line 229"/>
            <p:cNvSpPr>
              <a:spLocks noChangeShapeType="1"/>
            </p:cNvSpPr>
            <p:nvPr/>
          </p:nvSpPr>
          <p:spPr bwMode="auto">
            <a:xfrm flipH="1">
              <a:off x="1863725" y="3062288"/>
              <a:ext cx="114300" cy="0"/>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51" name="Line 230"/>
            <p:cNvSpPr>
              <a:spLocks noChangeShapeType="1"/>
            </p:cNvSpPr>
            <p:nvPr/>
          </p:nvSpPr>
          <p:spPr bwMode="auto">
            <a:xfrm flipH="1">
              <a:off x="1876425" y="3500438"/>
              <a:ext cx="104775" cy="0"/>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55" name="Line 243"/>
            <p:cNvSpPr>
              <a:spLocks noChangeShapeType="1"/>
            </p:cNvSpPr>
            <p:nvPr/>
          </p:nvSpPr>
          <p:spPr bwMode="auto">
            <a:xfrm flipH="1">
              <a:off x="1744663" y="3273425"/>
              <a:ext cx="49212" cy="1588"/>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56" name="Line 244"/>
            <p:cNvSpPr>
              <a:spLocks noChangeShapeType="1"/>
            </p:cNvSpPr>
            <p:nvPr/>
          </p:nvSpPr>
          <p:spPr bwMode="auto">
            <a:xfrm>
              <a:off x="1700213" y="2711450"/>
              <a:ext cx="1587" cy="563563"/>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57" name="Line 245"/>
            <p:cNvSpPr>
              <a:spLocks noChangeShapeType="1"/>
            </p:cNvSpPr>
            <p:nvPr/>
          </p:nvSpPr>
          <p:spPr bwMode="auto">
            <a:xfrm flipH="1">
              <a:off x="1870075" y="3335338"/>
              <a:ext cx="6350" cy="165099"/>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grpSp>
          <p:nvGrpSpPr>
            <p:cNvPr id="58" name="Group 246"/>
            <p:cNvGrpSpPr>
              <a:grpSpLocks/>
            </p:cNvGrpSpPr>
            <p:nvPr/>
          </p:nvGrpSpPr>
          <p:grpSpPr bwMode="auto">
            <a:xfrm>
              <a:off x="1662113" y="3235325"/>
              <a:ext cx="77787" cy="74613"/>
              <a:chOff x="834" y="1956"/>
              <a:chExt cx="58" cy="58"/>
            </a:xfrm>
          </p:grpSpPr>
          <p:sp>
            <p:nvSpPr>
              <p:cNvPr id="68" name="Rectangle 247"/>
              <p:cNvSpPr>
                <a:spLocks noChangeArrowheads="1"/>
              </p:cNvSpPr>
              <p:nvPr/>
            </p:nvSpPr>
            <p:spPr bwMode="auto">
              <a:xfrm>
                <a:off x="834" y="1956"/>
                <a:ext cx="58" cy="58"/>
              </a:xfrm>
              <a:prstGeom prst="rect">
                <a:avLst/>
              </a:prstGeom>
              <a:solidFill>
                <a:srgbClr val="FFFFFF"/>
              </a:solidFill>
              <a:ln w="9525" algn="ctr">
                <a:solidFill>
                  <a:srgbClr val="4D4D4D"/>
                </a:solidFill>
                <a:miter lim="800000"/>
                <a:headEnd/>
                <a:tailEnd/>
              </a:ln>
            </p:spPr>
            <p:txBody>
              <a:bodyPr wrap="none" anchor="ctr"/>
              <a:lstStyle/>
              <a:p>
                <a:pPr defTabSz="914400">
                  <a:defRPr/>
                </a:pPr>
                <a:endParaRPr lang="en-US" sz="600" kern="0" smtClean="0">
                  <a:solidFill>
                    <a:srgbClr val="505050"/>
                  </a:solidFill>
                </a:endParaRPr>
              </a:p>
            </p:txBody>
          </p:sp>
          <p:sp>
            <p:nvSpPr>
              <p:cNvPr id="69" name="Line 248"/>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defTabSz="914400">
                  <a:defRPr/>
                </a:pPr>
                <a:endParaRPr lang="en-US" sz="600" kern="0" smtClean="0">
                  <a:solidFill>
                    <a:srgbClr val="505050"/>
                  </a:solidFill>
                </a:endParaRPr>
              </a:p>
            </p:txBody>
          </p:sp>
        </p:grpSp>
        <p:grpSp>
          <p:nvGrpSpPr>
            <p:cNvPr id="59" name="Group 249"/>
            <p:cNvGrpSpPr>
              <a:grpSpLocks/>
            </p:cNvGrpSpPr>
            <p:nvPr/>
          </p:nvGrpSpPr>
          <p:grpSpPr bwMode="auto">
            <a:xfrm>
              <a:off x="1801816" y="3163892"/>
              <a:ext cx="533314" cy="236820"/>
              <a:chOff x="822" y="1082"/>
              <a:chExt cx="399" cy="186"/>
            </a:xfrm>
          </p:grpSpPr>
          <p:grpSp>
            <p:nvGrpSpPr>
              <p:cNvPr id="60" name="Group 250"/>
              <p:cNvGrpSpPr>
                <a:grpSpLocks/>
              </p:cNvGrpSpPr>
              <p:nvPr/>
            </p:nvGrpSpPr>
            <p:grpSpPr bwMode="auto">
              <a:xfrm>
                <a:off x="822" y="1082"/>
                <a:ext cx="115" cy="144"/>
                <a:chOff x="2313" y="1620"/>
                <a:chExt cx="246" cy="324"/>
              </a:xfrm>
            </p:grpSpPr>
            <p:sp>
              <p:nvSpPr>
                <p:cNvPr id="62" name="AutoShape 251"/>
                <p:cNvSpPr>
                  <a:spLocks noChangeArrowheads="1"/>
                </p:cNvSpPr>
                <p:nvPr/>
              </p:nvSpPr>
              <p:spPr bwMode="auto">
                <a:xfrm flipV="1">
                  <a:off x="2313" y="1620"/>
                  <a:ext cx="246" cy="323"/>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63" name="Line 252"/>
                <p:cNvSpPr>
                  <a:spLocks noChangeShapeType="1"/>
                </p:cNvSpPr>
                <p:nvPr/>
              </p:nvSpPr>
              <p:spPr bwMode="auto">
                <a:xfrm>
                  <a:off x="2333" y="1895"/>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64" name="Line 253"/>
                <p:cNvSpPr>
                  <a:spLocks noChangeShapeType="1"/>
                </p:cNvSpPr>
                <p:nvPr/>
              </p:nvSpPr>
              <p:spPr bwMode="auto">
                <a:xfrm>
                  <a:off x="2333" y="1838"/>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65" name="Line 254"/>
                <p:cNvSpPr>
                  <a:spLocks noChangeShapeType="1"/>
                </p:cNvSpPr>
                <p:nvPr/>
              </p:nvSpPr>
              <p:spPr bwMode="auto">
                <a:xfrm>
                  <a:off x="2333" y="1782"/>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66" name="Line 255"/>
                <p:cNvSpPr>
                  <a:spLocks noChangeShapeType="1"/>
                </p:cNvSpPr>
                <p:nvPr/>
              </p:nvSpPr>
              <p:spPr bwMode="auto">
                <a:xfrm>
                  <a:off x="2333" y="1725"/>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67" name="Line 256"/>
                <p:cNvSpPr>
                  <a:spLocks noChangeShapeType="1"/>
                </p:cNvSpPr>
                <p:nvPr/>
              </p:nvSpPr>
              <p:spPr bwMode="auto">
                <a:xfrm>
                  <a:off x="2333" y="1669"/>
                  <a:ext cx="154"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grpSp>
          <p:sp>
            <p:nvSpPr>
              <p:cNvPr id="61" name="Text Box 257"/>
              <p:cNvSpPr txBox="1">
                <a:spLocks noChangeArrowheads="1"/>
              </p:cNvSpPr>
              <p:nvPr/>
            </p:nvSpPr>
            <p:spPr bwMode="auto">
              <a:xfrm>
                <a:off x="911" y="1099"/>
                <a:ext cx="310" cy="16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Item</a:t>
                </a:r>
              </a:p>
            </p:txBody>
          </p:sp>
        </p:grpSp>
      </p:grpSp>
      <p:sp>
        <p:nvSpPr>
          <p:cNvPr id="153" name="Text Box 117"/>
          <p:cNvSpPr txBox="1">
            <a:spLocks noChangeArrowheads="1"/>
          </p:cNvSpPr>
          <p:nvPr/>
        </p:nvSpPr>
        <p:spPr bwMode="auto">
          <a:xfrm>
            <a:off x="1602104" y="5733016"/>
            <a:ext cx="2311877" cy="81560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wrap="square">
            <a:spAutoFit/>
          </a:bodyPr>
          <a:lstStyle/>
          <a:p>
            <a:pPr defTabSz="914400" eaLnBrk="0" fontAlgn="base" hangingPunct="0">
              <a:spcBef>
                <a:spcPct val="0"/>
              </a:spcBef>
              <a:spcAft>
                <a:spcPct val="0"/>
              </a:spcAft>
            </a:pPr>
            <a:r>
              <a:rPr lang="en-US" altLang="pt-PT" sz="900" b="1" noProof="1" smtClean="0">
                <a:solidFill>
                  <a:srgbClr val="333333"/>
                </a:solidFill>
                <a:latin typeface="Consolas" panose="020B0609020204030204" pitchFamily="49" charset="0"/>
                <a:cs typeface="Consolas" panose="020B0609020204030204" pitchFamily="49" charset="0"/>
              </a:rPr>
              <a:t>{</a:t>
            </a:r>
          </a:p>
          <a:p>
            <a:pPr defTabSz="914400" eaLnBrk="0" fontAlgn="base" hangingPunct="0">
              <a:spcBef>
                <a:spcPct val="0"/>
              </a:spcBef>
              <a:spcAft>
                <a:spcPct val="0"/>
              </a:spcAft>
            </a:pPr>
            <a:r>
              <a:rPr lang="en-US" altLang="pt-PT" sz="900" noProof="1" smtClean="0">
                <a:solidFill>
                  <a:srgbClr val="333333"/>
                </a:solidFill>
                <a:latin typeface="Consolas" panose="020B0609020204030204" pitchFamily="49" charset="0"/>
                <a:cs typeface="Consolas" panose="020B0609020204030204" pitchFamily="49" charset="0"/>
              </a:rPr>
              <a:t> </a:t>
            </a:r>
            <a:r>
              <a:rPr lang="en-US" altLang="pt-PT" sz="900" noProof="1" smtClean="0">
                <a:solidFill>
                  <a:srgbClr val="224466"/>
                </a:solidFill>
                <a:latin typeface="Consolas" panose="020B0609020204030204" pitchFamily="49" charset="0"/>
                <a:cs typeface="Consolas" panose="020B0609020204030204" pitchFamily="49" charset="0"/>
              </a:rPr>
              <a:t>"id"</a:t>
            </a:r>
            <a:r>
              <a:rPr lang="en-US" altLang="pt-PT" sz="900" b="1" noProof="1" smtClean="0">
                <a:solidFill>
                  <a:srgbClr val="333333"/>
                </a:solidFill>
                <a:latin typeface="Consolas" panose="020B0609020204030204" pitchFamily="49" charset="0"/>
                <a:cs typeface="Consolas" panose="020B0609020204030204" pitchFamily="49" charset="0"/>
              </a:rPr>
              <a:t>:</a:t>
            </a:r>
            <a:r>
              <a:rPr lang="en-US" altLang="pt-PT" sz="900" noProof="1" smtClean="0">
                <a:solidFill>
                  <a:srgbClr val="333333"/>
                </a:solidFill>
                <a:latin typeface="Consolas" panose="020B0609020204030204" pitchFamily="49" charset="0"/>
                <a:cs typeface="Consolas" panose="020B0609020204030204" pitchFamily="49" charset="0"/>
              </a:rPr>
              <a:t> </a:t>
            </a:r>
            <a:r>
              <a:rPr lang="en-US" altLang="pt-PT" sz="900" b="1" noProof="1" smtClean="0">
                <a:solidFill>
                  <a:srgbClr val="666600"/>
                </a:solidFill>
                <a:latin typeface="Consolas" panose="020B0609020204030204" pitchFamily="49" charset="0"/>
                <a:cs typeface="Consolas" panose="020B0609020204030204" pitchFamily="49" charset="0"/>
              </a:rPr>
              <a:t>1</a:t>
            </a:r>
            <a:r>
              <a:rPr lang="en-US" altLang="pt-PT" sz="900" b="1" noProof="1" smtClean="0">
                <a:solidFill>
                  <a:srgbClr val="333333"/>
                </a:solidFill>
                <a:latin typeface="Consolas" panose="020B0609020204030204" pitchFamily="49" charset="0"/>
                <a:cs typeface="Consolas" panose="020B0609020204030204" pitchFamily="49" charset="0"/>
              </a:rPr>
              <a:t>,</a:t>
            </a:r>
            <a:r>
              <a:rPr lang="en-US" altLang="pt-PT" sz="900" noProof="1" smtClean="0">
                <a:solidFill>
                  <a:srgbClr val="333333"/>
                </a:solidFill>
                <a:latin typeface="Consolas" panose="020B0609020204030204" pitchFamily="49" charset="0"/>
                <a:cs typeface="Consolas" panose="020B0609020204030204" pitchFamily="49" charset="0"/>
              </a:rPr>
              <a:t> </a:t>
            </a:r>
            <a:r>
              <a:rPr lang="en-US" altLang="pt-PT" sz="900" noProof="1" smtClean="0">
                <a:solidFill>
                  <a:srgbClr val="224466"/>
                </a:solidFill>
                <a:latin typeface="Consolas" panose="020B0609020204030204" pitchFamily="49" charset="0"/>
                <a:cs typeface="Consolas" panose="020B0609020204030204" pitchFamily="49" charset="0"/>
              </a:rPr>
              <a:t>"name"</a:t>
            </a:r>
            <a:r>
              <a:rPr lang="en-US" altLang="pt-PT" sz="900" b="1" noProof="1" smtClean="0">
                <a:solidFill>
                  <a:srgbClr val="333333"/>
                </a:solidFill>
                <a:latin typeface="Consolas" panose="020B0609020204030204" pitchFamily="49" charset="0"/>
                <a:cs typeface="Consolas" panose="020B0609020204030204" pitchFamily="49" charset="0"/>
              </a:rPr>
              <a:t>:</a:t>
            </a:r>
            <a:r>
              <a:rPr lang="en-US" altLang="pt-PT" sz="900" noProof="1" smtClean="0">
                <a:solidFill>
                  <a:srgbClr val="333333"/>
                </a:solidFill>
                <a:latin typeface="Consolas" panose="020B0609020204030204" pitchFamily="49" charset="0"/>
                <a:cs typeface="Consolas" panose="020B0609020204030204" pitchFamily="49" charset="0"/>
              </a:rPr>
              <a:t> </a:t>
            </a:r>
            <a:r>
              <a:rPr lang="en-US" altLang="pt-PT" sz="900" b="1" noProof="1" smtClean="0">
                <a:solidFill>
                  <a:srgbClr val="333333"/>
                </a:solidFill>
                <a:latin typeface="Consolas" panose="020B0609020204030204" pitchFamily="49" charset="0"/>
                <a:cs typeface="Consolas" panose="020B0609020204030204" pitchFamily="49" charset="0"/>
              </a:rPr>
              <a:t>"</a:t>
            </a:r>
            <a:r>
              <a:rPr lang="en-US" altLang="pt-PT" sz="900" noProof="1" smtClean="0">
                <a:solidFill>
                  <a:srgbClr val="880000"/>
                </a:solidFill>
                <a:latin typeface="Consolas" panose="020B0609020204030204" pitchFamily="49" charset="0"/>
                <a:cs typeface="Consolas" panose="020B0609020204030204" pitchFamily="49" charset="0"/>
              </a:rPr>
              <a:t>A green door</a:t>
            </a:r>
            <a:r>
              <a:rPr lang="en-US" altLang="pt-PT" sz="900" b="1" noProof="1" smtClean="0">
                <a:solidFill>
                  <a:srgbClr val="333333"/>
                </a:solidFill>
                <a:latin typeface="Consolas" panose="020B0609020204030204" pitchFamily="49" charset="0"/>
                <a:cs typeface="Consolas" panose="020B0609020204030204" pitchFamily="49" charset="0"/>
              </a:rPr>
              <a:t>",</a:t>
            </a:r>
          </a:p>
          <a:p>
            <a:pPr defTabSz="914400" eaLnBrk="0" fontAlgn="base" hangingPunct="0">
              <a:spcBef>
                <a:spcPct val="0"/>
              </a:spcBef>
              <a:spcAft>
                <a:spcPct val="0"/>
              </a:spcAft>
            </a:pPr>
            <a:r>
              <a:rPr lang="en-US" altLang="pt-PT" sz="900" noProof="1" smtClean="0">
                <a:solidFill>
                  <a:srgbClr val="333333"/>
                </a:solidFill>
                <a:latin typeface="Consolas" panose="020B0609020204030204" pitchFamily="49" charset="0"/>
                <a:cs typeface="Consolas" panose="020B0609020204030204" pitchFamily="49" charset="0"/>
              </a:rPr>
              <a:t> </a:t>
            </a:r>
            <a:r>
              <a:rPr lang="en-US" altLang="pt-PT" sz="900" noProof="1" smtClean="0">
                <a:solidFill>
                  <a:srgbClr val="224466"/>
                </a:solidFill>
                <a:latin typeface="Consolas" panose="020B0609020204030204" pitchFamily="49" charset="0"/>
                <a:cs typeface="Consolas" panose="020B0609020204030204" pitchFamily="49" charset="0"/>
              </a:rPr>
              <a:t>"price"</a:t>
            </a:r>
            <a:r>
              <a:rPr lang="en-US" altLang="pt-PT" sz="900" b="1" noProof="1" smtClean="0">
                <a:solidFill>
                  <a:srgbClr val="333333"/>
                </a:solidFill>
                <a:latin typeface="Consolas" panose="020B0609020204030204" pitchFamily="49" charset="0"/>
                <a:cs typeface="Consolas" panose="020B0609020204030204" pitchFamily="49" charset="0"/>
              </a:rPr>
              <a:t>:</a:t>
            </a:r>
            <a:r>
              <a:rPr lang="en-US" altLang="pt-PT" sz="900" noProof="1" smtClean="0">
                <a:solidFill>
                  <a:srgbClr val="333333"/>
                </a:solidFill>
                <a:latin typeface="Consolas" panose="020B0609020204030204" pitchFamily="49" charset="0"/>
                <a:cs typeface="Consolas" panose="020B0609020204030204" pitchFamily="49" charset="0"/>
              </a:rPr>
              <a:t> </a:t>
            </a:r>
            <a:r>
              <a:rPr lang="en-US" altLang="pt-PT" sz="900" b="1" noProof="1" smtClean="0">
                <a:solidFill>
                  <a:srgbClr val="666600"/>
                </a:solidFill>
                <a:latin typeface="Consolas" panose="020B0609020204030204" pitchFamily="49" charset="0"/>
                <a:cs typeface="Consolas" panose="020B0609020204030204" pitchFamily="49" charset="0"/>
              </a:rPr>
              <a:t>12.50</a:t>
            </a:r>
            <a:r>
              <a:rPr lang="en-US" altLang="pt-PT" sz="900" b="1" noProof="1" smtClean="0">
                <a:solidFill>
                  <a:srgbClr val="333333"/>
                </a:solidFill>
                <a:latin typeface="Consolas" panose="020B0609020204030204" pitchFamily="49" charset="0"/>
                <a:cs typeface="Consolas" panose="020B0609020204030204" pitchFamily="49" charset="0"/>
              </a:rPr>
              <a:t>,</a:t>
            </a:r>
          </a:p>
          <a:p>
            <a:pPr defTabSz="914400" eaLnBrk="0" fontAlgn="base" hangingPunct="0">
              <a:spcBef>
                <a:spcPct val="0"/>
              </a:spcBef>
              <a:spcAft>
                <a:spcPct val="0"/>
              </a:spcAft>
            </a:pPr>
            <a:r>
              <a:rPr lang="en-US" altLang="pt-PT" sz="900" noProof="1" smtClean="0">
                <a:solidFill>
                  <a:srgbClr val="333333"/>
                </a:solidFill>
                <a:latin typeface="Consolas" panose="020B0609020204030204" pitchFamily="49" charset="0"/>
                <a:cs typeface="Consolas" panose="020B0609020204030204" pitchFamily="49" charset="0"/>
              </a:rPr>
              <a:t> </a:t>
            </a:r>
            <a:r>
              <a:rPr lang="en-US" altLang="pt-PT" sz="900" noProof="1" smtClean="0">
                <a:solidFill>
                  <a:srgbClr val="224466"/>
                </a:solidFill>
                <a:latin typeface="Consolas" panose="020B0609020204030204" pitchFamily="49" charset="0"/>
                <a:cs typeface="Consolas" panose="020B0609020204030204" pitchFamily="49" charset="0"/>
              </a:rPr>
              <a:t>"tags"</a:t>
            </a:r>
            <a:r>
              <a:rPr lang="en-US" altLang="pt-PT" sz="900" b="1" noProof="1" smtClean="0">
                <a:solidFill>
                  <a:srgbClr val="333333"/>
                </a:solidFill>
                <a:latin typeface="Consolas" panose="020B0609020204030204" pitchFamily="49" charset="0"/>
                <a:cs typeface="Consolas" panose="020B0609020204030204" pitchFamily="49" charset="0"/>
              </a:rPr>
              <a:t>:</a:t>
            </a:r>
            <a:r>
              <a:rPr lang="en-US" altLang="pt-PT" sz="900" noProof="1" smtClean="0">
                <a:solidFill>
                  <a:srgbClr val="333333"/>
                </a:solidFill>
                <a:latin typeface="Consolas" panose="020B0609020204030204" pitchFamily="49" charset="0"/>
                <a:cs typeface="Consolas" panose="020B0609020204030204" pitchFamily="49" charset="0"/>
              </a:rPr>
              <a:t> </a:t>
            </a:r>
            <a:r>
              <a:rPr lang="en-US" altLang="pt-PT" sz="900" b="1" noProof="1" smtClean="0">
                <a:solidFill>
                  <a:srgbClr val="333333"/>
                </a:solidFill>
                <a:latin typeface="Consolas" panose="020B0609020204030204" pitchFamily="49" charset="0"/>
                <a:cs typeface="Consolas" panose="020B0609020204030204" pitchFamily="49" charset="0"/>
              </a:rPr>
              <a:t>["</a:t>
            </a:r>
            <a:r>
              <a:rPr lang="en-US" altLang="pt-PT" sz="900" noProof="1" smtClean="0">
                <a:solidFill>
                  <a:srgbClr val="880000"/>
                </a:solidFill>
                <a:latin typeface="Consolas" panose="020B0609020204030204" pitchFamily="49" charset="0"/>
                <a:cs typeface="Consolas" panose="020B0609020204030204" pitchFamily="49" charset="0"/>
              </a:rPr>
              <a:t>home</a:t>
            </a:r>
            <a:r>
              <a:rPr lang="en-US" altLang="pt-PT" sz="900" b="1" noProof="1" smtClean="0">
                <a:solidFill>
                  <a:srgbClr val="333333"/>
                </a:solidFill>
                <a:latin typeface="Consolas" panose="020B0609020204030204" pitchFamily="49" charset="0"/>
                <a:cs typeface="Consolas" panose="020B0609020204030204" pitchFamily="49" charset="0"/>
              </a:rPr>
              <a:t>",</a:t>
            </a:r>
            <a:r>
              <a:rPr lang="en-US" altLang="pt-PT" sz="900" noProof="1" smtClean="0">
                <a:solidFill>
                  <a:srgbClr val="333333"/>
                </a:solidFill>
                <a:latin typeface="Consolas" panose="020B0609020204030204" pitchFamily="49" charset="0"/>
                <a:cs typeface="Consolas" panose="020B0609020204030204" pitchFamily="49" charset="0"/>
              </a:rPr>
              <a:t> </a:t>
            </a:r>
            <a:r>
              <a:rPr lang="en-US" altLang="pt-PT" sz="900" b="1" noProof="1" smtClean="0">
                <a:solidFill>
                  <a:srgbClr val="333333"/>
                </a:solidFill>
                <a:latin typeface="Consolas" panose="020B0609020204030204" pitchFamily="49" charset="0"/>
                <a:cs typeface="Consolas" panose="020B0609020204030204" pitchFamily="49" charset="0"/>
              </a:rPr>
              <a:t>"</a:t>
            </a:r>
            <a:r>
              <a:rPr lang="en-US" altLang="pt-PT" sz="900" noProof="1" smtClean="0">
                <a:solidFill>
                  <a:srgbClr val="880000"/>
                </a:solidFill>
                <a:latin typeface="Consolas" panose="020B0609020204030204" pitchFamily="49" charset="0"/>
                <a:cs typeface="Consolas" panose="020B0609020204030204" pitchFamily="49" charset="0"/>
              </a:rPr>
              <a:t>green</a:t>
            </a:r>
            <a:r>
              <a:rPr lang="en-US" altLang="pt-PT" sz="900" b="1" noProof="1" smtClean="0">
                <a:solidFill>
                  <a:srgbClr val="333333"/>
                </a:solidFill>
                <a:latin typeface="Consolas" panose="020B0609020204030204" pitchFamily="49" charset="0"/>
                <a:cs typeface="Consolas" panose="020B0609020204030204" pitchFamily="49" charset="0"/>
              </a:rPr>
              <a:t>"]</a:t>
            </a:r>
          </a:p>
          <a:p>
            <a:pPr defTabSz="914400" eaLnBrk="0" fontAlgn="base" hangingPunct="0">
              <a:spcBef>
                <a:spcPct val="0"/>
              </a:spcBef>
              <a:spcAft>
                <a:spcPct val="0"/>
              </a:spcAft>
            </a:pPr>
            <a:r>
              <a:rPr lang="en-US" altLang="pt-PT" sz="900" noProof="1" smtClean="0">
                <a:solidFill>
                  <a:srgbClr val="333333"/>
                </a:solidFill>
                <a:latin typeface="Consolas" panose="020B0609020204030204" pitchFamily="49" charset="0"/>
                <a:cs typeface="Consolas" panose="020B0609020204030204" pitchFamily="49" charset="0"/>
              </a:rPr>
              <a:t> </a:t>
            </a:r>
            <a:r>
              <a:rPr lang="en-US" altLang="pt-PT" sz="900" b="1" noProof="1" smtClean="0">
                <a:solidFill>
                  <a:srgbClr val="333333"/>
                </a:solidFill>
                <a:latin typeface="Consolas" panose="020B0609020204030204" pitchFamily="49" charset="0"/>
                <a:cs typeface="Consolas" panose="020B0609020204030204" pitchFamily="49" charset="0"/>
              </a:rPr>
              <a:t>}</a:t>
            </a:r>
            <a:r>
              <a:rPr lang="en-US" altLang="pt-PT" sz="1100" noProof="1" smtClean="0">
                <a:solidFill>
                  <a:srgbClr val="FFFFFF"/>
                </a:solidFill>
              </a:rPr>
              <a:t> </a:t>
            </a:r>
            <a:endParaRPr lang="en-US" altLang="pt-PT" noProof="1">
              <a:solidFill>
                <a:srgbClr val="FFFFFF"/>
              </a:solidFill>
              <a:latin typeface="Arial" panose="020B0604020202020204" pitchFamily="34" charset="0"/>
            </a:endParaRPr>
          </a:p>
        </p:txBody>
      </p:sp>
    </p:spTree>
    <p:extLst>
      <p:ext uri="{BB962C8B-B14F-4D97-AF65-F5344CB8AC3E}">
        <p14:creationId xmlns:p14="http://schemas.microsoft.com/office/powerpoint/2010/main" val="244066299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sz="4800" dirty="0"/>
              <a:t>Flat File Structures</a:t>
            </a:r>
          </a:p>
        </p:txBody>
      </p:sp>
      <p:sp>
        <p:nvSpPr>
          <p:cNvPr id="10" name="AutoShape 3"/>
          <p:cNvSpPr>
            <a:spLocks noChangeArrowheads="1"/>
          </p:cNvSpPr>
          <p:nvPr/>
        </p:nvSpPr>
        <p:spPr bwMode="auto">
          <a:xfrm>
            <a:off x="2566350" y="1570346"/>
            <a:ext cx="7174246" cy="2237784"/>
          </a:xfrm>
          <a:prstGeom prst="roundRect">
            <a:avLst>
              <a:gd name="adj" fmla="val 5427"/>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Delimited flat files</a:t>
            </a:r>
          </a:p>
        </p:txBody>
      </p:sp>
      <p:sp>
        <p:nvSpPr>
          <p:cNvPr id="11" name="AutoShape 4"/>
          <p:cNvSpPr>
            <a:spLocks noChangeArrowheads="1"/>
          </p:cNvSpPr>
          <p:nvPr/>
        </p:nvSpPr>
        <p:spPr bwMode="auto">
          <a:xfrm>
            <a:off x="2799501" y="2101412"/>
            <a:ext cx="6707944" cy="1473567"/>
          </a:xfrm>
          <a:prstGeom prst="roundRect">
            <a:avLst>
              <a:gd name="adj" fmla="val 5634"/>
            </a:avLst>
          </a:prstGeom>
          <a:solidFill>
            <a:srgbClr val="FFFFFF"/>
          </a:solidFill>
          <a:ln w="28575" algn="ctr">
            <a:solidFill>
              <a:srgbClr val="5289C0"/>
            </a:solidFill>
            <a:round/>
            <a:headEnd/>
            <a:tailEnd/>
          </a:ln>
          <a:effectLst/>
        </p:spPr>
        <p:txBody>
          <a:bodyPr/>
          <a:lstStyle/>
          <a:p>
            <a:pPr marL="342900" indent="-342900" defTabSz="914400">
              <a:lnSpc>
                <a:spcPct val="90000"/>
              </a:lnSpc>
              <a:spcBef>
                <a:spcPct val="40000"/>
              </a:spcBef>
              <a:buFont typeface="Wingdings" panose="05000000000000000000" pitchFamily="2" charset="2"/>
              <a:buChar char="§"/>
            </a:pPr>
            <a:r>
              <a:rPr lang="en-US" sz="2040" kern="0" dirty="0">
                <a:solidFill>
                  <a:srgbClr val="505050"/>
                </a:solidFill>
              </a:rPr>
              <a:t>Fields separated by a specified delimiter</a:t>
            </a:r>
          </a:p>
          <a:p>
            <a:pPr marL="342900" indent="-342900" defTabSz="914400">
              <a:lnSpc>
                <a:spcPct val="90000"/>
              </a:lnSpc>
              <a:spcBef>
                <a:spcPct val="40000"/>
              </a:spcBef>
              <a:buFont typeface="Wingdings" panose="05000000000000000000" pitchFamily="2" charset="2"/>
              <a:buChar char="§"/>
            </a:pPr>
            <a:r>
              <a:rPr lang="en-US" sz="2040" kern="0" dirty="0">
                <a:solidFill>
                  <a:srgbClr val="505050"/>
                </a:solidFill>
              </a:rPr>
              <a:t>Have a common end-of-record terminator</a:t>
            </a:r>
          </a:p>
        </p:txBody>
      </p:sp>
      <p:sp>
        <p:nvSpPr>
          <p:cNvPr id="12" name="AutoShape 6"/>
          <p:cNvSpPr>
            <a:spLocks noChangeArrowheads="1"/>
          </p:cNvSpPr>
          <p:nvPr/>
        </p:nvSpPr>
        <p:spPr bwMode="auto">
          <a:xfrm>
            <a:off x="2927996" y="2951624"/>
            <a:ext cx="6432696" cy="390204"/>
          </a:xfrm>
          <a:prstGeom prst="roundRect">
            <a:avLst>
              <a:gd name="adj" fmla="val 4167"/>
            </a:avLst>
          </a:prstGeom>
          <a:solidFill>
            <a:schemeClr val="bg2">
              <a:lumMod val="90000"/>
            </a:schemeClr>
          </a:solidFill>
          <a:ln w="9525">
            <a:solidFill>
              <a:srgbClr val="4D4D4D"/>
            </a:solidFill>
            <a:round/>
            <a:headEnd/>
            <a:tailEnd/>
          </a:ln>
          <a:effectLst>
            <a:outerShdw dist="35921" dir="2700000" algn="ctr" rotWithShape="0">
              <a:srgbClr val="AFAFAF"/>
            </a:outerShdw>
          </a:effectLst>
        </p:spPr>
        <p:txBody>
          <a:bodyPr anchor="ctr"/>
          <a:lstStyle/>
          <a:p>
            <a:pPr>
              <a:lnSpc>
                <a:spcPct val="90000"/>
              </a:lnSpc>
              <a:spcBef>
                <a:spcPct val="40000"/>
              </a:spcBef>
              <a:defRPr/>
            </a:pPr>
            <a:r>
              <a:rPr lang="en-US" sz="1632" dirty="0">
                <a:solidFill>
                  <a:srgbClr val="FFFFFF"/>
                </a:solidFill>
              </a:rPr>
              <a:t>John, Smith, 123 Main St., “Learning BizTalk Server 2010”</a:t>
            </a:r>
          </a:p>
        </p:txBody>
      </p:sp>
      <p:sp>
        <p:nvSpPr>
          <p:cNvPr id="14" name="AutoShape 2"/>
          <p:cNvSpPr>
            <a:spLocks noChangeArrowheads="1"/>
          </p:cNvSpPr>
          <p:nvPr/>
        </p:nvSpPr>
        <p:spPr bwMode="auto">
          <a:xfrm>
            <a:off x="2566350" y="4099568"/>
            <a:ext cx="7174246" cy="2195504"/>
          </a:xfrm>
          <a:prstGeom prst="roundRect">
            <a:avLst>
              <a:gd name="adj" fmla="val 5510"/>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Positional flat files</a:t>
            </a:r>
          </a:p>
        </p:txBody>
      </p:sp>
      <p:sp>
        <p:nvSpPr>
          <p:cNvPr id="15" name="AutoShape 7"/>
          <p:cNvSpPr>
            <a:spLocks noChangeArrowheads="1"/>
          </p:cNvSpPr>
          <p:nvPr/>
        </p:nvSpPr>
        <p:spPr bwMode="auto">
          <a:xfrm>
            <a:off x="2799501" y="4591775"/>
            <a:ext cx="6707944" cy="1470146"/>
          </a:xfrm>
          <a:prstGeom prst="roundRect">
            <a:avLst>
              <a:gd name="adj" fmla="val 5622"/>
            </a:avLst>
          </a:prstGeom>
          <a:solidFill>
            <a:srgbClr val="FFFFFF"/>
          </a:solidFill>
          <a:ln w="28575" algn="ctr">
            <a:solidFill>
              <a:srgbClr val="5289C0"/>
            </a:solidFill>
            <a:round/>
            <a:headEnd/>
            <a:tailEnd/>
          </a:ln>
          <a:effectLst/>
        </p:spPr>
        <p:txBody>
          <a:bodyPr/>
          <a:lstStyle/>
          <a:p>
            <a:pPr marL="342900" indent="-342900" defTabSz="914400">
              <a:lnSpc>
                <a:spcPct val="90000"/>
              </a:lnSpc>
              <a:spcBef>
                <a:spcPct val="40000"/>
              </a:spcBef>
              <a:buFont typeface="Wingdings" panose="05000000000000000000" pitchFamily="2" charset="2"/>
              <a:buChar char="§"/>
            </a:pPr>
            <a:r>
              <a:rPr lang="en-US" sz="2040" kern="0" dirty="0">
                <a:solidFill>
                  <a:srgbClr val="505050"/>
                </a:solidFill>
              </a:rPr>
              <a:t>Fields are fixed length</a:t>
            </a:r>
          </a:p>
          <a:p>
            <a:pPr marL="342900" indent="-342900" defTabSz="914400">
              <a:lnSpc>
                <a:spcPct val="90000"/>
              </a:lnSpc>
              <a:spcBef>
                <a:spcPct val="40000"/>
              </a:spcBef>
              <a:buFont typeface="Wingdings" panose="05000000000000000000" pitchFamily="2" charset="2"/>
              <a:buChar char="§"/>
            </a:pPr>
            <a:r>
              <a:rPr lang="en-US" sz="2040" kern="0" dirty="0">
                <a:solidFill>
                  <a:srgbClr val="505050"/>
                </a:solidFill>
              </a:rPr>
              <a:t>Have a common end-of-record terminator</a:t>
            </a:r>
          </a:p>
        </p:txBody>
      </p:sp>
      <p:sp>
        <p:nvSpPr>
          <p:cNvPr id="16" name="AutoShape 8"/>
          <p:cNvSpPr>
            <a:spLocks noChangeArrowheads="1"/>
          </p:cNvSpPr>
          <p:nvPr/>
        </p:nvSpPr>
        <p:spPr bwMode="auto">
          <a:xfrm>
            <a:off x="2937124" y="5440185"/>
            <a:ext cx="6432696" cy="419347"/>
          </a:xfrm>
          <a:prstGeom prst="roundRect">
            <a:avLst>
              <a:gd name="adj" fmla="val 4167"/>
            </a:avLst>
          </a:prstGeom>
          <a:solidFill>
            <a:schemeClr val="bg2">
              <a:lumMod val="90000"/>
            </a:schemeClr>
          </a:solidFill>
          <a:ln w="9525">
            <a:solidFill>
              <a:srgbClr val="4D4D4D"/>
            </a:solidFill>
            <a:round/>
            <a:headEnd/>
            <a:tailEnd/>
          </a:ln>
          <a:effectLst>
            <a:outerShdw dist="35921" dir="2700000" algn="ctr" rotWithShape="0">
              <a:srgbClr val="AFAFAF"/>
            </a:outerShdw>
          </a:effectLst>
        </p:spPr>
        <p:txBody>
          <a:bodyPr anchor="ctr"/>
          <a:lstStyle/>
          <a:p>
            <a:pPr>
              <a:defRPr/>
            </a:pPr>
            <a:r>
              <a:rPr lang="en-US" sz="1632" dirty="0">
                <a:solidFill>
                  <a:srgbClr val="FFFFFF"/>
                </a:solidFill>
              </a:rPr>
              <a:t>John      Smith      123 Main St.    Learning BizTalk Server 2010</a:t>
            </a:r>
          </a:p>
        </p:txBody>
      </p:sp>
    </p:spTree>
    <p:extLst>
      <p:ext uri="{BB962C8B-B14F-4D97-AF65-F5344CB8AC3E}">
        <p14:creationId xmlns:p14="http://schemas.microsoft.com/office/powerpoint/2010/main" val="280425714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sz="4800" dirty="0" smtClean="0"/>
              <a:t>How can we create schemas?</a:t>
            </a:r>
            <a:endParaRPr lang="en-US" sz="4800" dirty="0"/>
          </a:p>
        </p:txBody>
      </p:sp>
      <p:sp>
        <p:nvSpPr>
          <p:cNvPr id="13" name="Text Placeholder 2"/>
          <p:cNvSpPr txBox="1">
            <a:spLocks/>
          </p:cNvSpPr>
          <p:nvPr/>
        </p:nvSpPr>
        <p:spPr bwMode="auto">
          <a:xfrm>
            <a:off x="2329805" y="2201118"/>
            <a:ext cx="7592581" cy="2520180"/>
          </a:xfrm>
          <a:prstGeom prst="rect">
            <a:avLst/>
          </a:prstGeom>
          <a:noFill/>
          <a:ln w="19050">
            <a:solidFill>
              <a:schemeClr val="tx1"/>
            </a:solidFill>
            <a:prstDash val="dashDot"/>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dirty="0"/>
              <a:t>Schema creation </a:t>
            </a:r>
            <a:r>
              <a:rPr lang="en-US" sz="2800" dirty="0" smtClean="0"/>
              <a:t>methods:</a:t>
            </a:r>
            <a:endParaRPr lang="en-US" sz="2800" dirty="0"/>
          </a:p>
        </p:txBody>
      </p:sp>
      <p:sp>
        <p:nvSpPr>
          <p:cNvPr id="5" name="AutoShape 121"/>
          <p:cNvSpPr>
            <a:spLocks noChangeArrowheads="1"/>
          </p:cNvSpPr>
          <p:nvPr/>
        </p:nvSpPr>
        <p:spPr bwMode="auto">
          <a:xfrm>
            <a:off x="2329805" y="2849089"/>
            <a:ext cx="7592581" cy="1675317"/>
          </a:xfrm>
          <a:prstGeom prst="roundRect">
            <a:avLst>
              <a:gd name="adj" fmla="val 3724"/>
            </a:avLst>
          </a:prstGeom>
        </p:spPr>
        <p:txBody>
          <a:bodyPr wrap="square">
            <a:spAutoFit/>
          </a:bodyPr>
          <a:lstStyle/>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400" dirty="0">
                <a:solidFill>
                  <a:srgbClr val="FFFFFF"/>
                </a:solidFill>
                <a:latin typeface="Segoe UI Light"/>
              </a:rPr>
              <a:t>Create from scratch using BizTalk Editor</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400" dirty="0">
                <a:solidFill>
                  <a:srgbClr val="FFFFFF"/>
                </a:solidFill>
                <a:latin typeface="Segoe UI Light"/>
              </a:rPr>
              <a:t>Import or include existing types</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400" dirty="0">
                <a:solidFill>
                  <a:srgbClr val="FFFFFF"/>
                </a:solidFill>
                <a:latin typeface="Segoe UI Light"/>
              </a:rPr>
              <a:t>Generate from an instance message</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400" dirty="0">
                <a:solidFill>
                  <a:srgbClr val="FFFFFF"/>
                </a:solidFill>
                <a:latin typeface="Segoe UI Light"/>
              </a:rPr>
              <a:t>Migrate an older XDR schema to an XSD schema</a:t>
            </a:r>
          </a:p>
        </p:txBody>
      </p:sp>
    </p:spTree>
    <p:extLst>
      <p:ext uri="{BB962C8B-B14F-4D97-AF65-F5344CB8AC3E}">
        <p14:creationId xmlns:p14="http://schemas.microsoft.com/office/powerpoint/2010/main" val="214183989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
          <p:cNvSpPr>
            <a:spLocks noChangeArrowheads="1"/>
          </p:cNvSpPr>
          <p:nvPr/>
        </p:nvSpPr>
        <p:spPr bwMode="auto">
          <a:xfrm>
            <a:off x="1506542" y="3127697"/>
            <a:ext cx="3018570" cy="2437611"/>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sp>
        <p:nvSpPr>
          <p:cNvPr id="3" name="Title 2"/>
          <p:cNvSpPr>
            <a:spLocks noGrp="1"/>
          </p:cNvSpPr>
          <p:nvPr>
            <p:ph type="title" idx="4294967295"/>
          </p:nvPr>
        </p:nvSpPr>
        <p:spPr>
          <a:xfrm>
            <a:off x="0" y="293688"/>
            <a:ext cx="11696700" cy="1187450"/>
          </a:xfrm>
        </p:spPr>
        <p:txBody>
          <a:bodyPr/>
          <a:lstStyle/>
          <a:p>
            <a:r>
              <a:rPr lang="en-US" sz="4800" dirty="0"/>
              <a:t>Using the Flat File Schema Wizard </a:t>
            </a:r>
          </a:p>
        </p:txBody>
      </p:sp>
      <p:sp>
        <p:nvSpPr>
          <p:cNvPr id="29" name="Rectangle 28"/>
          <p:cNvSpPr/>
          <p:nvPr/>
        </p:nvSpPr>
        <p:spPr>
          <a:xfrm>
            <a:off x="1516439" y="1412895"/>
            <a:ext cx="9215273" cy="1046440"/>
          </a:xfrm>
          <a:prstGeom prst="rect">
            <a:avLst/>
          </a:prstGeom>
        </p:spPr>
        <p:txBody>
          <a:bodyPr wrap="square">
            <a:spAutoFit/>
          </a:bodyPr>
          <a:lstStyle/>
          <a:p>
            <a:pPr marL="236387" indent="-236387">
              <a:lnSpc>
                <a:spcPct val="90000"/>
              </a:lnSpc>
              <a:spcBef>
                <a:spcPct val="40000"/>
              </a:spcBef>
              <a:buClr>
                <a:srgbClr val="8DACD0"/>
              </a:buClr>
              <a:buSzPct val="70000"/>
            </a:pPr>
            <a:r>
              <a:rPr lang="en-US" sz="2000" b="1" dirty="0">
                <a:solidFill>
                  <a:srgbClr val="FFFFFF"/>
                </a:solidFill>
              </a:rPr>
              <a:t>Flat File Schema </a:t>
            </a:r>
            <a:r>
              <a:rPr lang="en-US" sz="2000" b="1" dirty="0" smtClean="0">
                <a:solidFill>
                  <a:srgbClr val="FFFFFF"/>
                </a:solidFill>
              </a:rPr>
              <a:t>Wizard</a:t>
            </a:r>
            <a:r>
              <a:rPr lang="en-US" sz="2000" dirty="0" smtClean="0">
                <a:solidFill>
                  <a:srgbClr val="FFFFFF"/>
                </a:solidFill>
              </a:rPr>
              <a:t>:</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Graphical tool for defining flat file schemas</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Can define schemas for delimited or positional flat files</a:t>
            </a:r>
          </a:p>
        </p:txBody>
      </p:sp>
      <p:sp>
        <p:nvSpPr>
          <p:cNvPr id="36" name="Rectangle 35"/>
          <p:cNvSpPr/>
          <p:nvPr/>
        </p:nvSpPr>
        <p:spPr bwMode="auto">
          <a:xfrm>
            <a:off x="1465709" y="1337022"/>
            <a:ext cx="9266003" cy="1224136"/>
          </a:xfrm>
          <a:prstGeom prst="rect">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1575666" y="3209230"/>
            <a:ext cx="2880322" cy="2266762"/>
          </a:xfrm>
          <a:prstGeom prst="rect">
            <a:avLst/>
          </a:prstGeom>
        </p:spPr>
      </p:pic>
      <p:sp>
        <p:nvSpPr>
          <p:cNvPr id="9" name="AutoShape 3"/>
          <p:cNvSpPr>
            <a:spLocks noChangeArrowheads="1"/>
          </p:cNvSpPr>
          <p:nvPr/>
        </p:nvSpPr>
        <p:spPr bwMode="auto">
          <a:xfrm>
            <a:off x="4593839" y="3415729"/>
            <a:ext cx="3018570" cy="2437611"/>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sp>
        <p:nvSpPr>
          <p:cNvPr id="11" name="AutoShape 3"/>
          <p:cNvSpPr>
            <a:spLocks noChangeArrowheads="1"/>
          </p:cNvSpPr>
          <p:nvPr/>
        </p:nvSpPr>
        <p:spPr bwMode="auto">
          <a:xfrm>
            <a:off x="7702071" y="3738983"/>
            <a:ext cx="3018570" cy="2437611"/>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4" name="Picture 3"/>
          <p:cNvPicPr>
            <a:picLocks noChangeAspect="1"/>
          </p:cNvPicPr>
          <p:nvPr/>
        </p:nvPicPr>
        <p:blipFill>
          <a:blip r:embed="rId4"/>
          <a:stretch>
            <a:fillRect/>
          </a:stretch>
        </p:blipFill>
        <p:spPr>
          <a:xfrm>
            <a:off x="4667969" y="3506787"/>
            <a:ext cx="2880360" cy="2271271"/>
          </a:xfrm>
          <a:prstGeom prst="rect">
            <a:avLst/>
          </a:prstGeom>
        </p:spPr>
      </p:pic>
      <p:pic>
        <p:nvPicPr>
          <p:cNvPr id="5" name="Picture 4"/>
          <p:cNvPicPr>
            <a:picLocks noChangeAspect="1"/>
          </p:cNvPicPr>
          <p:nvPr/>
        </p:nvPicPr>
        <p:blipFill>
          <a:blip r:embed="rId5"/>
          <a:stretch>
            <a:fillRect/>
          </a:stretch>
        </p:blipFill>
        <p:spPr>
          <a:xfrm>
            <a:off x="7780701" y="3822152"/>
            <a:ext cx="2880360" cy="2271272"/>
          </a:xfrm>
          <a:prstGeom prst="rect">
            <a:avLst/>
          </a:prstGeom>
        </p:spPr>
      </p:pic>
      <p:sp>
        <p:nvSpPr>
          <p:cNvPr id="15" name="Freeform 144"/>
          <p:cNvSpPr>
            <a:spLocks/>
          </p:cNvSpPr>
          <p:nvPr/>
        </p:nvSpPr>
        <p:spPr bwMode="auto">
          <a:xfrm rot="13696956" flipV="1">
            <a:off x="4223313" y="3000275"/>
            <a:ext cx="761152" cy="522019"/>
          </a:xfrm>
          <a:custGeom>
            <a:avLst/>
            <a:gdLst>
              <a:gd name="T0" fmla="*/ 361818 w 531"/>
              <a:gd name="T1" fmla="*/ 243299 h 397"/>
              <a:gd name="T2" fmla="*/ 369233 w 531"/>
              <a:gd name="T3" fmla="*/ 301157 h 397"/>
              <a:gd name="T4" fmla="*/ 369233 w 531"/>
              <a:gd name="T5" fmla="*/ 0 h 397"/>
              <a:gd name="T6" fmla="*/ 361818 w 531"/>
              <a:gd name="T7" fmla="*/ 54891 h 397"/>
              <a:gd name="T8" fmla="*/ 378130 w 531"/>
              <a:gd name="T9" fmla="*/ 81594 h 397"/>
              <a:gd name="T10" fmla="*/ 416684 w 531"/>
              <a:gd name="T11" fmla="*/ 90495 h 397"/>
              <a:gd name="T12" fmla="*/ 470067 w 531"/>
              <a:gd name="T13" fmla="*/ 108298 h 397"/>
              <a:gd name="T14" fmla="*/ 532348 w 531"/>
              <a:gd name="T15" fmla="*/ 133518 h 397"/>
              <a:gd name="T16" fmla="*/ 575351 w 531"/>
              <a:gd name="T17" fmla="*/ 155771 h 397"/>
              <a:gd name="T18" fmla="*/ 619836 w 531"/>
              <a:gd name="T19" fmla="*/ 182474 h 397"/>
              <a:gd name="T20" fmla="*/ 661357 w 531"/>
              <a:gd name="T21" fmla="*/ 215112 h 397"/>
              <a:gd name="T22" fmla="*/ 699911 w 531"/>
              <a:gd name="T23" fmla="*/ 253684 h 397"/>
              <a:gd name="T24" fmla="*/ 732534 w 531"/>
              <a:gd name="T25" fmla="*/ 296706 h 397"/>
              <a:gd name="T26" fmla="*/ 760708 w 531"/>
              <a:gd name="T27" fmla="*/ 348630 h 397"/>
              <a:gd name="T28" fmla="*/ 775537 w 531"/>
              <a:gd name="T29" fmla="*/ 394619 h 397"/>
              <a:gd name="T30" fmla="*/ 784434 w 531"/>
              <a:gd name="T31" fmla="*/ 440609 h 397"/>
              <a:gd name="T32" fmla="*/ 787400 w 531"/>
              <a:gd name="T33" fmla="*/ 510335 h 397"/>
              <a:gd name="T34" fmla="*/ 785917 w 531"/>
              <a:gd name="T35" fmla="*/ 548907 h 397"/>
              <a:gd name="T36" fmla="*/ 779986 w 531"/>
              <a:gd name="T37" fmla="*/ 588962 h 397"/>
              <a:gd name="T38" fmla="*/ 775537 w 531"/>
              <a:gd name="T39" fmla="*/ 557808 h 397"/>
              <a:gd name="T40" fmla="*/ 766640 w 531"/>
              <a:gd name="T41" fmla="*/ 511818 h 397"/>
              <a:gd name="T42" fmla="*/ 753294 w 531"/>
              <a:gd name="T43" fmla="*/ 471763 h 397"/>
              <a:gd name="T44" fmla="*/ 732534 w 531"/>
              <a:gd name="T45" fmla="*/ 421323 h 397"/>
              <a:gd name="T46" fmla="*/ 704360 w 531"/>
              <a:gd name="T47" fmla="*/ 381268 h 397"/>
              <a:gd name="T48" fmla="*/ 670254 w 531"/>
              <a:gd name="T49" fmla="*/ 347146 h 397"/>
              <a:gd name="T50" fmla="*/ 636148 w 531"/>
              <a:gd name="T51" fmla="*/ 315992 h 397"/>
              <a:gd name="T52" fmla="*/ 596111 w 531"/>
              <a:gd name="T53" fmla="*/ 290772 h 397"/>
              <a:gd name="T54" fmla="*/ 560522 w 531"/>
              <a:gd name="T55" fmla="*/ 271486 h 397"/>
              <a:gd name="T56" fmla="*/ 521968 w 531"/>
              <a:gd name="T57" fmla="*/ 256651 h 397"/>
              <a:gd name="T58" fmla="*/ 484896 w 531"/>
              <a:gd name="T59" fmla="*/ 243299 h 397"/>
              <a:gd name="T60" fmla="*/ 450790 w 531"/>
              <a:gd name="T61" fmla="*/ 234398 h 397"/>
              <a:gd name="T62" fmla="*/ 421133 w 531"/>
              <a:gd name="T63" fmla="*/ 228464 h 397"/>
              <a:gd name="T64" fmla="*/ 375164 w 531"/>
              <a:gd name="T65" fmla="*/ 222530 h 3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1"/>
              <a:gd name="T100" fmla="*/ 0 h 397"/>
              <a:gd name="T101" fmla="*/ 531 w 531"/>
              <a:gd name="T102" fmla="*/ 397 h 3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1" h="397">
                <a:moveTo>
                  <a:pt x="242" y="150"/>
                </a:moveTo>
                <a:lnTo>
                  <a:pt x="244" y="164"/>
                </a:lnTo>
                <a:lnTo>
                  <a:pt x="246" y="183"/>
                </a:lnTo>
                <a:lnTo>
                  <a:pt x="249" y="203"/>
                </a:lnTo>
                <a:lnTo>
                  <a:pt x="0" y="97"/>
                </a:lnTo>
                <a:lnTo>
                  <a:pt x="249" y="0"/>
                </a:lnTo>
                <a:lnTo>
                  <a:pt x="246" y="19"/>
                </a:lnTo>
                <a:lnTo>
                  <a:pt x="244" y="37"/>
                </a:lnTo>
                <a:lnTo>
                  <a:pt x="240" y="52"/>
                </a:lnTo>
                <a:lnTo>
                  <a:pt x="255" y="55"/>
                </a:lnTo>
                <a:lnTo>
                  <a:pt x="272" y="60"/>
                </a:lnTo>
                <a:lnTo>
                  <a:pt x="281" y="61"/>
                </a:lnTo>
                <a:lnTo>
                  <a:pt x="292" y="65"/>
                </a:lnTo>
                <a:lnTo>
                  <a:pt x="317" y="73"/>
                </a:lnTo>
                <a:lnTo>
                  <a:pt x="344" y="83"/>
                </a:lnTo>
                <a:lnTo>
                  <a:pt x="359" y="90"/>
                </a:lnTo>
                <a:lnTo>
                  <a:pt x="373" y="97"/>
                </a:lnTo>
                <a:lnTo>
                  <a:pt x="388" y="105"/>
                </a:lnTo>
                <a:lnTo>
                  <a:pt x="402" y="113"/>
                </a:lnTo>
                <a:lnTo>
                  <a:pt x="418" y="123"/>
                </a:lnTo>
                <a:lnTo>
                  <a:pt x="431" y="134"/>
                </a:lnTo>
                <a:lnTo>
                  <a:pt x="446" y="145"/>
                </a:lnTo>
                <a:lnTo>
                  <a:pt x="459" y="157"/>
                </a:lnTo>
                <a:lnTo>
                  <a:pt x="472" y="171"/>
                </a:lnTo>
                <a:lnTo>
                  <a:pt x="484" y="186"/>
                </a:lnTo>
                <a:lnTo>
                  <a:pt x="494" y="200"/>
                </a:lnTo>
                <a:lnTo>
                  <a:pt x="504" y="218"/>
                </a:lnTo>
                <a:lnTo>
                  <a:pt x="513" y="235"/>
                </a:lnTo>
                <a:lnTo>
                  <a:pt x="520" y="255"/>
                </a:lnTo>
                <a:lnTo>
                  <a:pt x="523" y="266"/>
                </a:lnTo>
                <a:lnTo>
                  <a:pt x="524" y="276"/>
                </a:lnTo>
                <a:lnTo>
                  <a:pt x="529" y="297"/>
                </a:lnTo>
                <a:lnTo>
                  <a:pt x="531" y="319"/>
                </a:lnTo>
                <a:lnTo>
                  <a:pt x="531" y="344"/>
                </a:lnTo>
                <a:lnTo>
                  <a:pt x="530" y="357"/>
                </a:lnTo>
                <a:lnTo>
                  <a:pt x="530" y="370"/>
                </a:lnTo>
                <a:lnTo>
                  <a:pt x="527" y="383"/>
                </a:lnTo>
                <a:lnTo>
                  <a:pt x="526" y="397"/>
                </a:lnTo>
                <a:lnTo>
                  <a:pt x="524" y="386"/>
                </a:lnTo>
                <a:lnTo>
                  <a:pt x="523" y="376"/>
                </a:lnTo>
                <a:lnTo>
                  <a:pt x="520" y="355"/>
                </a:lnTo>
                <a:lnTo>
                  <a:pt x="517" y="345"/>
                </a:lnTo>
                <a:lnTo>
                  <a:pt x="514" y="335"/>
                </a:lnTo>
                <a:lnTo>
                  <a:pt x="508" y="318"/>
                </a:lnTo>
                <a:lnTo>
                  <a:pt x="501" y="300"/>
                </a:lnTo>
                <a:lnTo>
                  <a:pt x="494" y="284"/>
                </a:lnTo>
                <a:lnTo>
                  <a:pt x="484" y="270"/>
                </a:lnTo>
                <a:lnTo>
                  <a:pt x="475" y="257"/>
                </a:lnTo>
                <a:lnTo>
                  <a:pt x="463" y="245"/>
                </a:lnTo>
                <a:lnTo>
                  <a:pt x="452" y="234"/>
                </a:lnTo>
                <a:lnTo>
                  <a:pt x="440" y="222"/>
                </a:lnTo>
                <a:lnTo>
                  <a:pt x="429" y="213"/>
                </a:lnTo>
                <a:lnTo>
                  <a:pt x="415" y="205"/>
                </a:lnTo>
                <a:lnTo>
                  <a:pt x="402" y="196"/>
                </a:lnTo>
                <a:lnTo>
                  <a:pt x="391" y="190"/>
                </a:lnTo>
                <a:lnTo>
                  <a:pt x="378" y="183"/>
                </a:lnTo>
                <a:lnTo>
                  <a:pt x="365" y="177"/>
                </a:lnTo>
                <a:lnTo>
                  <a:pt x="352" y="173"/>
                </a:lnTo>
                <a:lnTo>
                  <a:pt x="339" y="168"/>
                </a:lnTo>
                <a:lnTo>
                  <a:pt x="327" y="164"/>
                </a:lnTo>
                <a:lnTo>
                  <a:pt x="315" y="161"/>
                </a:lnTo>
                <a:lnTo>
                  <a:pt x="304" y="158"/>
                </a:lnTo>
                <a:lnTo>
                  <a:pt x="294" y="157"/>
                </a:lnTo>
                <a:lnTo>
                  <a:pt x="284" y="154"/>
                </a:lnTo>
                <a:lnTo>
                  <a:pt x="266" y="151"/>
                </a:lnTo>
                <a:lnTo>
                  <a:pt x="253" y="150"/>
                </a:lnTo>
                <a:lnTo>
                  <a:pt x="242" y="150"/>
                </a:lnTo>
                <a:close/>
              </a:path>
            </a:pathLst>
          </a:custGeom>
          <a:solidFill>
            <a:srgbClr val="FF0000">
              <a:alpha val="74901"/>
            </a:srgbClr>
          </a:solidFill>
          <a:ln w="9525">
            <a:noFill/>
            <a:round/>
            <a:headEnd/>
            <a:tailEnd/>
          </a:ln>
        </p:spPr>
        <p:txBody>
          <a:bodyPr/>
          <a:lstStyle/>
          <a:p>
            <a:endParaRPr lang="en-US" sz="1836" dirty="0">
              <a:solidFill>
                <a:srgbClr val="FFFFFF"/>
              </a:solidFill>
            </a:endParaRPr>
          </a:p>
        </p:txBody>
      </p:sp>
      <p:sp>
        <p:nvSpPr>
          <p:cNvPr id="17" name="Freeform 144"/>
          <p:cNvSpPr>
            <a:spLocks/>
          </p:cNvSpPr>
          <p:nvPr/>
        </p:nvSpPr>
        <p:spPr bwMode="auto">
          <a:xfrm rot="13696956" flipV="1">
            <a:off x="7400126" y="3298384"/>
            <a:ext cx="761152" cy="522019"/>
          </a:xfrm>
          <a:custGeom>
            <a:avLst/>
            <a:gdLst>
              <a:gd name="T0" fmla="*/ 361818 w 531"/>
              <a:gd name="T1" fmla="*/ 243299 h 397"/>
              <a:gd name="T2" fmla="*/ 369233 w 531"/>
              <a:gd name="T3" fmla="*/ 301157 h 397"/>
              <a:gd name="T4" fmla="*/ 369233 w 531"/>
              <a:gd name="T5" fmla="*/ 0 h 397"/>
              <a:gd name="T6" fmla="*/ 361818 w 531"/>
              <a:gd name="T7" fmla="*/ 54891 h 397"/>
              <a:gd name="T8" fmla="*/ 378130 w 531"/>
              <a:gd name="T9" fmla="*/ 81594 h 397"/>
              <a:gd name="T10" fmla="*/ 416684 w 531"/>
              <a:gd name="T11" fmla="*/ 90495 h 397"/>
              <a:gd name="T12" fmla="*/ 470067 w 531"/>
              <a:gd name="T13" fmla="*/ 108298 h 397"/>
              <a:gd name="T14" fmla="*/ 532348 w 531"/>
              <a:gd name="T15" fmla="*/ 133518 h 397"/>
              <a:gd name="T16" fmla="*/ 575351 w 531"/>
              <a:gd name="T17" fmla="*/ 155771 h 397"/>
              <a:gd name="T18" fmla="*/ 619836 w 531"/>
              <a:gd name="T19" fmla="*/ 182474 h 397"/>
              <a:gd name="T20" fmla="*/ 661357 w 531"/>
              <a:gd name="T21" fmla="*/ 215112 h 397"/>
              <a:gd name="T22" fmla="*/ 699911 w 531"/>
              <a:gd name="T23" fmla="*/ 253684 h 397"/>
              <a:gd name="T24" fmla="*/ 732534 w 531"/>
              <a:gd name="T25" fmla="*/ 296706 h 397"/>
              <a:gd name="T26" fmla="*/ 760708 w 531"/>
              <a:gd name="T27" fmla="*/ 348630 h 397"/>
              <a:gd name="T28" fmla="*/ 775537 w 531"/>
              <a:gd name="T29" fmla="*/ 394619 h 397"/>
              <a:gd name="T30" fmla="*/ 784434 w 531"/>
              <a:gd name="T31" fmla="*/ 440609 h 397"/>
              <a:gd name="T32" fmla="*/ 787400 w 531"/>
              <a:gd name="T33" fmla="*/ 510335 h 397"/>
              <a:gd name="T34" fmla="*/ 785917 w 531"/>
              <a:gd name="T35" fmla="*/ 548907 h 397"/>
              <a:gd name="T36" fmla="*/ 779986 w 531"/>
              <a:gd name="T37" fmla="*/ 588962 h 397"/>
              <a:gd name="T38" fmla="*/ 775537 w 531"/>
              <a:gd name="T39" fmla="*/ 557808 h 397"/>
              <a:gd name="T40" fmla="*/ 766640 w 531"/>
              <a:gd name="T41" fmla="*/ 511818 h 397"/>
              <a:gd name="T42" fmla="*/ 753294 w 531"/>
              <a:gd name="T43" fmla="*/ 471763 h 397"/>
              <a:gd name="T44" fmla="*/ 732534 w 531"/>
              <a:gd name="T45" fmla="*/ 421323 h 397"/>
              <a:gd name="T46" fmla="*/ 704360 w 531"/>
              <a:gd name="T47" fmla="*/ 381268 h 397"/>
              <a:gd name="T48" fmla="*/ 670254 w 531"/>
              <a:gd name="T49" fmla="*/ 347146 h 397"/>
              <a:gd name="T50" fmla="*/ 636148 w 531"/>
              <a:gd name="T51" fmla="*/ 315992 h 397"/>
              <a:gd name="T52" fmla="*/ 596111 w 531"/>
              <a:gd name="T53" fmla="*/ 290772 h 397"/>
              <a:gd name="T54" fmla="*/ 560522 w 531"/>
              <a:gd name="T55" fmla="*/ 271486 h 397"/>
              <a:gd name="T56" fmla="*/ 521968 w 531"/>
              <a:gd name="T57" fmla="*/ 256651 h 397"/>
              <a:gd name="T58" fmla="*/ 484896 w 531"/>
              <a:gd name="T59" fmla="*/ 243299 h 397"/>
              <a:gd name="T60" fmla="*/ 450790 w 531"/>
              <a:gd name="T61" fmla="*/ 234398 h 397"/>
              <a:gd name="T62" fmla="*/ 421133 w 531"/>
              <a:gd name="T63" fmla="*/ 228464 h 397"/>
              <a:gd name="T64" fmla="*/ 375164 w 531"/>
              <a:gd name="T65" fmla="*/ 222530 h 3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1"/>
              <a:gd name="T100" fmla="*/ 0 h 397"/>
              <a:gd name="T101" fmla="*/ 531 w 531"/>
              <a:gd name="T102" fmla="*/ 397 h 3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1" h="397">
                <a:moveTo>
                  <a:pt x="242" y="150"/>
                </a:moveTo>
                <a:lnTo>
                  <a:pt x="244" y="164"/>
                </a:lnTo>
                <a:lnTo>
                  <a:pt x="246" y="183"/>
                </a:lnTo>
                <a:lnTo>
                  <a:pt x="249" y="203"/>
                </a:lnTo>
                <a:lnTo>
                  <a:pt x="0" y="97"/>
                </a:lnTo>
                <a:lnTo>
                  <a:pt x="249" y="0"/>
                </a:lnTo>
                <a:lnTo>
                  <a:pt x="246" y="19"/>
                </a:lnTo>
                <a:lnTo>
                  <a:pt x="244" y="37"/>
                </a:lnTo>
                <a:lnTo>
                  <a:pt x="240" y="52"/>
                </a:lnTo>
                <a:lnTo>
                  <a:pt x="255" y="55"/>
                </a:lnTo>
                <a:lnTo>
                  <a:pt x="272" y="60"/>
                </a:lnTo>
                <a:lnTo>
                  <a:pt x="281" y="61"/>
                </a:lnTo>
                <a:lnTo>
                  <a:pt x="292" y="65"/>
                </a:lnTo>
                <a:lnTo>
                  <a:pt x="317" y="73"/>
                </a:lnTo>
                <a:lnTo>
                  <a:pt x="344" y="83"/>
                </a:lnTo>
                <a:lnTo>
                  <a:pt x="359" y="90"/>
                </a:lnTo>
                <a:lnTo>
                  <a:pt x="373" y="97"/>
                </a:lnTo>
                <a:lnTo>
                  <a:pt x="388" y="105"/>
                </a:lnTo>
                <a:lnTo>
                  <a:pt x="402" y="113"/>
                </a:lnTo>
                <a:lnTo>
                  <a:pt x="418" y="123"/>
                </a:lnTo>
                <a:lnTo>
                  <a:pt x="431" y="134"/>
                </a:lnTo>
                <a:lnTo>
                  <a:pt x="446" y="145"/>
                </a:lnTo>
                <a:lnTo>
                  <a:pt x="459" y="157"/>
                </a:lnTo>
                <a:lnTo>
                  <a:pt x="472" y="171"/>
                </a:lnTo>
                <a:lnTo>
                  <a:pt x="484" y="186"/>
                </a:lnTo>
                <a:lnTo>
                  <a:pt x="494" y="200"/>
                </a:lnTo>
                <a:lnTo>
                  <a:pt x="504" y="218"/>
                </a:lnTo>
                <a:lnTo>
                  <a:pt x="513" y="235"/>
                </a:lnTo>
                <a:lnTo>
                  <a:pt x="520" y="255"/>
                </a:lnTo>
                <a:lnTo>
                  <a:pt x="523" y="266"/>
                </a:lnTo>
                <a:lnTo>
                  <a:pt x="524" y="276"/>
                </a:lnTo>
                <a:lnTo>
                  <a:pt x="529" y="297"/>
                </a:lnTo>
                <a:lnTo>
                  <a:pt x="531" y="319"/>
                </a:lnTo>
                <a:lnTo>
                  <a:pt x="531" y="344"/>
                </a:lnTo>
                <a:lnTo>
                  <a:pt x="530" y="357"/>
                </a:lnTo>
                <a:lnTo>
                  <a:pt x="530" y="370"/>
                </a:lnTo>
                <a:lnTo>
                  <a:pt x="527" y="383"/>
                </a:lnTo>
                <a:lnTo>
                  <a:pt x="526" y="397"/>
                </a:lnTo>
                <a:lnTo>
                  <a:pt x="524" y="386"/>
                </a:lnTo>
                <a:lnTo>
                  <a:pt x="523" y="376"/>
                </a:lnTo>
                <a:lnTo>
                  <a:pt x="520" y="355"/>
                </a:lnTo>
                <a:lnTo>
                  <a:pt x="517" y="345"/>
                </a:lnTo>
                <a:lnTo>
                  <a:pt x="514" y="335"/>
                </a:lnTo>
                <a:lnTo>
                  <a:pt x="508" y="318"/>
                </a:lnTo>
                <a:lnTo>
                  <a:pt x="501" y="300"/>
                </a:lnTo>
                <a:lnTo>
                  <a:pt x="494" y="284"/>
                </a:lnTo>
                <a:lnTo>
                  <a:pt x="484" y="270"/>
                </a:lnTo>
                <a:lnTo>
                  <a:pt x="475" y="257"/>
                </a:lnTo>
                <a:lnTo>
                  <a:pt x="463" y="245"/>
                </a:lnTo>
                <a:lnTo>
                  <a:pt x="452" y="234"/>
                </a:lnTo>
                <a:lnTo>
                  <a:pt x="440" y="222"/>
                </a:lnTo>
                <a:lnTo>
                  <a:pt x="429" y="213"/>
                </a:lnTo>
                <a:lnTo>
                  <a:pt x="415" y="205"/>
                </a:lnTo>
                <a:lnTo>
                  <a:pt x="402" y="196"/>
                </a:lnTo>
                <a:lnTo>
                  <a:pt x="391" y="190"/>
                </a:lnTo>
                <a:lnTo>
                  <a:pt x="378" y="183"/>
                </a:lnTo>
                <a:lnTo>
                  <a:pt x="365" y="177"/>
                </a:lnTo>
                <a:lnTo>
                  <a:pt x="352" y="173"/>
                </a:lnTo>
                <a:lnTo>
                  <a:pt x="339" y="168"/>
                </a:lnTo>
                <a:lnTo>
                  <a:pt x="327" y="164"/>
                </a:lnTo>
                <a:lnTo>
                  <a:pt x="315" y="161"/>
                </a:lnTo>
                <a:lnTo>
                  <a:pt x="304" y="158"/>
                </a:lnTo>
                <a:lnTo>
                  <a:pt x="294" y="157"/>
                </a:lnTo>
                <a:lnTo>
                  <a:pt x="284" y="154"/>
                </a:lnTo>
                <a:lnTo>
                  <a:pt x="266" y="151"/>
                </a:lnTo>
                <a:lnTo>
                  <a:pt x="253" y="150"/>
                </a:lnTo>
                <a:lnTo>
                  <a:pt x="242" y="150"/>
                </a:lnTo>
                <a:close/>
              </a:path>
            </a:pathLst>
          </a:custGeom>
          <a:solidFill>
            <a:srgbClr val="FF0000">
              <a:alpha val="74901"/>
            </a:srgbClr>
          </a:solidFill>
          <a:ln w="9525">
            <a:noFill/>
            <a:round/>
            <a:headEnd/>
            <a:tailEnd/>
          </a:ln>
        </p:spPr>
        <p:txBody>
          <a:bodyPr/>
          <a:lstStyle/>
          <a:p>
            <a:endParaRPr lang="en-US" sz="1836" dirty="0">
              <a:solidFill>
                <a:srgbClr val="FFFFFF"/>
              </a:solidFill>
            </a:endParaRPr>
          </a:p>
        </p:txBody>
      </p:sp>
    </p:spTree>
    <p:extLst>
      <p:ext uri="{BB962C8B-B14F-4D97-AF65-F5344CB8AC3E}">
        <p14:creationId xmlns:p14="http://schemas.microsoft.com/office/powerpoint/2010/main" val="357257159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27258FFF-F925-446B-8502-81C933981705}" type="slidenum">
              <a:rPr lang="pt-PT">
                <a:solidFill>
                  <a:srgbClr val="505050"/>
                </a:solidFill>
              </a:rPr>
              <a:pPr/>
              <a:t>14</a:t>
            </a:fld>
            <a:endParaRPr lang="pt-PT">
              <a:solidFill>
                <a:srgbClr val="505050"/>
              </a:solidFill>
            </a:endParaRPr>
          </a:p>
        </p:txBody>
      </p:sp>
      <p:sp>
        <p:nvSpPr>
          <p:cNvPr id="5" name="Title 4"/>
          <p:cNvSpPr>
            <a:spLocks noGrp="1"/>
          </p:cNvSpPr>
          <p:nvPr>
            <p:ph type="ctrTitle"/>
          </p:nvPr>
        </p:nvSpPr>
        <p:spPr/>
        <p:txBody>
          <a:bodyPr/>
          <a:lstStyle/>
          <a:p>
            <a:r>
              <a:rPr lang="en-US" dirty="0"/>
              <a:t/>
            </a:r>
            <a:br>
              <a:rPr lang="en-US" dirty="0"/>
            </a:br>
            <a:r>
              <a:rPr lang="en-US" dirty="0" smtClean="0"/>
              <a:t>Basic Flat Files </a:t>
            </a:r>
            <a:r>
              <a:rPr lang="en-US" altLang="pt-PT" dirty="0" smtClean="0"/>
              <a:t>Annotations</a:t>
            </a:r>
            <a:endParaRPr lang="pt-PT"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6871" y="114935"/>
            <a:ext cx="1292046" cy="1292046"/>
          </a:xfrm>
          <a:prstGeom prst="rect">
            <a:avLst/>
          </a:prstGeom>
        </p:spPr>
      </p:pic>
    </p:spTree>
    <p:extLst>
      <p:ext uri="{BB962C8B-B14F-4D97-AF65-F5344CB8AC3E}">
        <p14:creationId xmlns:p14="http://schemas.microsoft.com/office/powerpoint/2010/main" val="212463752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sz="4800" noProof="1" smtClean="0"/>
              <a:t>suppress_empty_nodes="true|false" </a:t>
            </a:r>
            <a:endParaRPr lang="en-US" sz="4800" noProof="1"/>
          </a:p>
        </p:txBody>
      </p:sp>
      <p:sp>
        <p:nvSpPr>
          <p:cNvPr id="9" name="Rectangle 8"/>
          <p:cNvSpPr/>
          <p:nvPr/>
        </p:nvSpPr>
        <p:spPr bwMode="auto">
          <a:xfrm>
            <a:off x="1468747" y="3948758"/>
            <a:ext cx="9262965" cy="1276696"/>
          </a:xfrm>
          <a:prstGeom prst="rect">
            <a:avLst/>
          </a:prstGeom>
          <a:solidFill>
            <a:schemeClr val="tx1"/>
          </a:solid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1516439" y="1844943"/>
            <a:ext cx="9215273" cy="1538883"/>
          </a:xfrm>
          <a:prstGeom prst="rect">
            <a:avLst/>
          </a:prstGeom>
        </p:spPr>
        <p:txBody>
          <a:bodyPr wrap="square">
            <a:spAutoFit/>
          </a:bodyPr>
          <a:lstStyle/>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smtClean="0">
                <a:solidFill>
                  <a:srgbClr val="FFFFFF"/>
                </a:solidFill>
                <a:latin typeface="Segoe UI Light"/>
              </a:rPr>
              <a:t>Removes </a:t>
            </a:r>
            <a:r>
              <a:rPr lang="en-US" sz="2000" dirty="0">
                <a:solidFill>
                  <a:srgbClr val="FFFFFF"/>
                </a:solidFill>
                <a:latin typeface="Segoe UI Light"/>
              </a:rPr>
              <a:t>empty nodes from the XML stream.  This can be used to eliminate fields that are empty after being </a:t>
            </a:r>
            <a:r>
              <a:rPr lang="en-US" sz="2000" dirty="0" smtClean="0">
                <a:solidFill>
                  <a:srgbClr val="FFFFFF"/>
                </a:solidFill>
                <a:latin typeface="Segoe UI Light"/>
              </a:rPr>
              <a:t>parsed</a:t>
            </a:r>
          </a:p>
          <a:p>
            <a:pPr marL="457200" lvl="1" eaLnBrk="0" fontAlgn="base" hangingPunct="0">
              <a:lnSpc>
                <a:spcPct val="90000"/>
              </a:lnSpc>
              <a:spcBef>
                <a:spcPct val="20000"/>
              </a:spcBef>
              <a:spcAft>
                <a:spcPct val="0"/>
              </a:spcAft>
              <a:buClr>
                <a:srgbClr val="FFFFFF"/>
              </a:buClr>
              <a:buSzPct val="130000"/>
            </a:pPr>
            <a:endParaRPr lang="en-US" sz="2000" dirty="0" smtClean="0">
              <a:solidFill>
                <a:srgbClr val="FFFFFF"/>
              </a:solidFill>
              <a:latin typeface="Segoe UI Light"/>
            </a:endParaRPr>
          </a:p>
          <a:p>
            <a:r>
              <a:rPr lang="en-US" altLang="pt-PT" dirty="0" smtClean="0"/>
              <a:t>Field1-Field2</a:t>
            </a:r>
            <a:endParaRPr lang="en-US" altLang="pt-PT" dirty="0"/>
          </a:p>
          <a:p>
            <a:r>
              <a:rPr lang="en-US" altLang="pt-PT" dirty="0" smtClean="0"/>
              <a:t>Field1-</a:t>
            </a:r>
            <a:endParaRPr lang="en-US" altLang="pt-PT" dirty="0"/>
          </a:p>
        </p:txBody>
      </p:sp>
      <p:sp>
        <p:nvSpPr>
          <p:cNvPr id="17" name="Rectangle 16"/>
          <p:cNvSpPr/>
          <p:nvPr/>
        </p:nvSpPr>
        <p:spPr>
          <a:xfrm>
            <a:off x="1483293" y="4076026"/>
            <a:ext cx="9248419" cy="1296958"/>
          </a:xfrm>
          <a:prstGeom prst="rect">
            <a:avLst/>
          </a:prstGeom>
        </p:spPr>
        <p:txBody>
          <a:bodyPr wrap="square">
            <a:spAutoFit/>
          </a:bodyPr>
          <a:lstStyle/>
          <a:p>
            <a:r>
              <a:rPr lang="pt-PT" sz="1600" dirty="0">
                <a:solidFill>
                  <a:srgbClr val="0000FF"/>
                </a:solidFill>
                <a:highlight>
                  <a:srgbClr val="FFFFFF"/>
                </a:highlight>
                <a:latin typeface="Consolas" panose="020B0609020204030204" pitchFamily="49" charset="0"/>
              </a:rPr>
              <a:t>&lt;</a:t>
            </a:r>
            <a:r>
              <a:rPr lang="pt-PT" sz="1600" dirty="0">
                <a:solidFill>
                  <a:srgbClr val="A31515"/>
                </a:solidFill>
                <a:highlight>
                  <a:srgbClr val="FFFFFF"/>
                </a:highlight>
                <a:latin typeface="Consolas" panose="020B0609020204030204" pitchFamily="49" charset="0"/>
              </a:rPr>
              <a:t>Root</a:t>
            </a:r>
            <a:r>
              <a:rPr lang="pt-PT" sz="1600" dirty="0">
                <a:solidFill>
                  <a:srgbClr val="0000FF"/>
                </a:solidFill>
                <a:highlight>
                  <a:srgbClr val="FFFFFF"/>
                </a:highlight>
                <a:latin typeface="Consolas" panose="020B0609020204030204" pitchFamily="49" charset="0"/>
              </a:rPr>
              <a:t>&gt;</a:t>
            </a:r>
            <a:endParaRPr lang="pt-PT"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MyRecord</a:t>
            </a: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MyField1</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Field1</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MyField2</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Field2</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/&gt;</a:t>
            </a:r>
            <a:endParaRPr lang="en-US" sz="1600" dirty="0">
              <a:solidFill>
                <a:srgbClr val="000000"/>
              </a:solidFill>
              <a:highlight>
                <a:srgbClr val="FFFFFF"/>
              </a:highlight>
              <a:latin typeface="Consolas" panose="020B0609020204030204" pitchFamily="49" charset="0"/>
            </a:endParaRPr>
          </a:p>
          <a:p>
            <a:r>
              <a:rPr lang="pt-PT" sz="1600" dirty="0">
                <a:solidFill>
                  <a:srgbClr val="0000FF"/>
                </a:solidFill>
                <a:highlight>
                  <a:srgbClr val="FFFFFF"/>
                </a:highlight>
                <a:latin typeface="Consolas" panose="020B0609020204030204" pitchFamily="49" charset="0"/>
              </a:rPr>
              <a:t>  &lt;</a:t>
            </a:r>
            <a:r>
              <a:rPr lang="pt-PT" sz="1600" dirty="0">
                <a:solidFill>
                  <a:srgbClr val="A31515"/>
                </a:solidFill>
                <a:highlight>
                  <a:srgbClr val="FFFFFF"/>
                </a:highlight>
                <a:latin typeface="Consolas" panose="020B0609020204030204" pitchFamily="49" charset="0"/>
              </a:rPr>
              <a:t>MyRecord</a:t>
            </a:r>
            <a:r>
              <a:rPr lang="pt-PT" sz="1600" dirty="0">
                <a:solidFill>
                  <a:srgbClr val="0000FF"/>
                </a:solidFill>
                <a:highlight>
                  <a:srgbClr val="FFFFFF"/>
                </a:highlight>
                <a:latin typeface="Consolas" panose="020B0609020204030204" pitchFamily="49" charset="0"/>
              </a:rPr>
              <a:t> </a:t>
            </a:r>
            <a:r>
              <a:rPr lang="pt-PT" sz="1600" dirty="0">
                <a:solidFill>
                  <a:srgbClr val="FF0000"/>
                </a:solidFill>
                <a:highlight>
                  <a:srgbClr val="FFFFFF"/>
                </a:highlight>
                <a:latin typeface="Consolas" panose="020B0609020204030204" pitchFamily="49" charset="0"/>
              </a:rPr>
              <a:t>MyField1</a:t>
            </a:r>
            <a:r>
              <a:rPr lang="pt-PT" sz="1600" dirty="0">
                <a:solidFill>
                  <a:srgbClr val="0000FF"/>
                </a:solidFill>
                <a:highlight>
                  <a:srgbClr val="FFFFFF"/>
                </a:highlight>
                <a:latin typeface="Consolas" panose="020B0609020204030204" pitchFamily="49" charset="0"/>
              </a:rPr>
              <a:t>=</a:t>
            </a:r>
            <a:r>
              <a:rPr lang="pt-PT" sz="1600" dirty="0">
                <a:solidFill>
                  <a:srgbClr val="000000"/>
                </a:solidFill>
                <a:highlight>
                  <a:srgbClr val="FFFFFF"/>
                </a:highlight>
                <a:latin typeface="Consolas" panose="020B0609020204030204" pitchFamily="49" charset="0"/>
              </a:rPr>
              <a:t>"</a:t>
            </a:r>
            <a:r>
              <a:rPr lang="pt-PT" sz="1600" dirty="0">
                <a:solidFill>
                  <a:srgbClr val="0000FF"/>
                </a:solidFill>
                <a:highlight>
                  <a:srgbClr val="FFFFFF"/>
                </a:highlight>
                <a:latin typeface="Consolas" panose="020B0609020204030204" pitchFamily="49" charset="0"/>
              </a:rPr>
              <a:t>Field1</a:t>
            </a:r>
            <a:r>
              <a:rPr lang="pt-PT" sz="1600" dirty="0">
                <a:solidFill>
                  <a:srgbClr val="000000"/>
                </a:solidFill>
                <a:highlight>
                  <a:srgbClr val="FFFFFF"/>
                </a:highlight>
                <a:latin typeface="Consolas" panose="020B0609020204030204" pitchFamily="49" charset="0"/>
              </a:rPr>
              <a:t>"</a:t>
            </a:r>
            <a:r>
              <a:rPr lang="pt-PT" sz="1600" dirty="0">
                <a:solidFill>
                  <a:srgbClr val="0000FF"/>
                </a:solidFill>
                <a:highlight>
                  <a:srgbClr val="FFFFFF"/>
                </a:highlight>
                <a:latin typeface="Consolas" panose="020B0609020204030204" pitchFamily="49" charset="0"/>
              </a:rPr>
              <a:t> </a:t>
            </a:r>
            <a:r>
              <a:rPr lang="pt-PT" sz="1600" dirty="0">
                <a:solidFill>
                  <a:srgbClr val="FF0000"/>
                </a:solidFill>
                <a:highlight>
                  <a:srgbClr val="FFFFFF"/>
                </a:highlight>
                <a:latin typeface="Consolas" panose="020B0609020204030204" pitchFamily="49" charset="0"/>
              </a:rPr>
              <a:t>Field2</a:t>
            </a:r>
            <a:r>
              <a:rPr lang="pt-PT" sz="1600" dirty="0">
                <a:solidFill>
                  <a:srgbClr val="0000FF"/>
                </a:solidFill>
                <a:highlight>
                  <a:srgbClr val="FFFFFF"/>
                </a:highlight>
                <a:latin typeface="Consolas" panose="020B0609020204030204" pitchFamily="49" charset="0"/>
              </a:rPr>
              <a:t>=</a:t>
            </a:r>
            <a:r>
              <a:rPr lang="pt-PT" sz="1600" dirty="0">
                <a:solidFill>
                  <a:srgbClr val="000000"/>
                </a:solidFill>
                <a:highlight>
                  <a:srgbClr val="FFFFFF"/>
                </a:highlight>
                <a:latin typeface="Consolas" panose="020B0609020204030204" pitchFamily="49" charset="0"/>
              </a:rPr>
              <a:t>""</a:t>
            </a:r>
            <a:r>
              <a:rPr lang="pt-PT" sz="1600" dirty="0">
                <a:solidFill>
                  <a:srgbClr val="0000FF"/>
                </a:solidFill>
                <a:highlight>
                  <a:srgbClr val="FFFFFF"/>
                </a:highlight>
                <a:latin typeface="Consolas" panose="020B0609020204030204" pitchFamily="49" charset="0"/>
              </a:rPr>
              <a:t> /&gt;</a:t>
            </a:r>
            <a:endParaRPr lang="pt-PT" sz="1600" dirty="0">
              <a:solidFill>
                <a:srgbClr val="000000"/>
              </a:solidFill>
              <a:highlight>
                <a:srgbClr val="FFFFFF"/>
              </a:highlight>
              <a:latin typeface="Consolas" panose="020B0609020204030204" pitchFamily="49" charset="0"/>
            </a:endParaRPr>
          </a:p>
          <a:p>
            <a:r>
              <a:rPr lang="pt-PT" sz="1600" dirty="0">
                <a:solidFill>
                  <a:srgbClr val="0000FF"/>
                </a:solidFill>
                <a:highlight>
                  <a:srgbClr val="FFFFFF"/>
                </a:highlight>
                <a:latin typeface="Consolas" panose="020B0609020204030204" pitchFamily="49" charset="0"/>
              </a:rPr>
              <a:t>&lt;/</a:t>
            </a:r>
            <a:r>
              <a:rPr lang="pt-PT" sz="1600" dirty="0">
                <a:solidFill>
                  <a:srgbClr val="A31515"/>
                </a:solidFill>
                <a:highlight>
                  <a:srgbClr val="FFFFFF"/>
                </a:highlight>
                <a:latin typeface="Consolas" panose="020B0609020204030204" pitchFamily="49" charset="0"/>
              </a:rPr>
              <a:t>Root</a:t>
            </a:r>
            <a:r>
              <a:rPr lang="pt-PT" sz="1600" dirty="0">
                <a:solidFill>
                  <a:srgbClr val="0000FF"/>
                </a:solidFill>
                <a:highlight>
                  <a:srgbClr val="FFFFFF"/>
                </a:highlight>
                <a:latin typeface="Consolas" panose="020B0609020204030204" pitchFamily="49" charset="0"/>
              </a:rPr>
              <a:t>&gt;</a:t>
            </a:r>
            <a:endParaRPr lang="en-US" sz="1600" dirty="0" smtClean="0">
              <a:solidFill>
                <a:srgbClr val="0000FF"/>
              </a:solidFill>
              <a:highlight>
                <a:srgbClr val="FFFFFF"/>
              </a:highlight>
              <a:latin typeface="Consolas" panose="020B0609020204030204" pitchFamily="49" charset="0"/>
            </a:endParaRPr>
          </a:p>
          <a:p>
            <a:endParaRPr lang="en-US" sz="1428" dirty="0">
              <a:solidFill>
                <a:prstClr val="black"/>
              </a:solidFill>
              <a:latin typeface="Lucida Sans Typewriter" pitchFamily="49" charset="0"/>
            </a:endParaRPr>
          </a:p>
        </p:txBody>
      </p:sp>
      <p:sp>
        <p:nvSpPr>
          <p:cNvPr id="18" name="Rectangle 17"/>
          <p:cNvSpPr/>
          <p:nvPr/>
        </p:nvSpPr>
        <p:spPr bwMode="auto">
          <a:xfrm>
            <a:off x="1465709" y="1769070"/>
            <a:ext cx="9266003" cy="1891756"/>
          </a:xfrm>
          <a:prstGeom prst="rect">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492336" y="5386118"/>
            <a:ext cx="9262965" cy="1276696"/>
          </a:xfrm>
          <a:prstGeom prst="rect">
            <a:avLst/>
          </a:prstGeom>
          <a:solidFill>
            <a:schemeClr val="tx1"/>
          </a:solid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a:xfrm>
            <a:off x="1506882" y="5513386"/>
            <a:ext cx="9248419" cy="1077218"/>
          </a:xfrm>
          <a:prstGeom prst="rect">
            <a:avLst/>
          </a:prstGeom>
        </p:spPr>
        <p:txBody>
          <a:bodyPr wrap="square">
            <a:spAutoFit/>
          </a:bodyPr>
          <a:lstStyle/>
          <a:p>
            <a:r>
              <a:rPr lang="pt-PT" sz="1600" dirty="0" smtClean="0">
                <a:solidFill>
                  <a:srgbClr val="0000FF"/>
                </a:solidFill>
                <a:highlight>
                  <a:srgbClr val="FFFFFF"/>
                </a:highlight>
                <a:latin typeface="Consolas" panose="020B0609020204030204" pitchFamily="49" charset="0"/>
              </a:rPr>
              <a:t>&lt;</a:t>
            </a:r>
            <a:r>
              <a:rPr lang="en-US" sz="1600" dirty="0" smtClean="0">
                <a:solidFill>
                  <a:srgbClr val="A31515"/>
                </a:solidFill>
                <a:highlight>
                  <a:srgbClr val="FFFFFF"/>
                </a:highlight>
                <a:latin typeface="Consolas" panose="020B0609020204030204" pitchFamily="49" charset="0"/>
              </a:rPr>
              <a:t>Root</a:t>
            </a:r>
            <a:r>
              <a:rPr lang="pt-PT" sz="1600" dirty="0" smtClean="0">
                <a:solidFill>
                  <a:srgbClr val="0000FF"/>
                </a:solidFill>
                <a:highlight>
                  <a:srgbClr val="FFFFFF"/>
                </a:highlight>
                <a:latin typeface="Consolas" panose="020B0609020204030204" pitchFamily="49" charset="0"/>
              </a:rPr>
              <a:t>&gt;</a:t>
            </a:r>
            <a:endParaRPr lang="pt-PT"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MyRecord</a:t>
            </a: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MyField1</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Field1</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Field2</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Field2</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/&gt;</a:t>
            </a:r>
            <a:endParaRPr lang="en-US" sz="1600" dirty="0">
              <a:solidFill>
                <a:srgbClr val="000000"/>
              </a:solidFill>
              <a:highlight>
                <a:srgbClr val="FFFFFF"/>
              </a:highlight>
              <a:latin typeface="Consolas" panose="020B0609020204030204" pitchFamily="49" charset="0"/>
            </a:endParaRPr>
          </a:p>
          <a:p>
            <a:r>
              <a:rPr lang="pt-PT" sz="1600" dirty="0" smtClean="0">
                <a:solidFill>
                  <a:srgbClr val="0000FF"/>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&lt;</a:t>
            </a:r>
            <a:r>
              <a:rPr lang="en-US" sz="1600" dirty="0" smtClean="0">
                <a:solidFill>
                  <a:srgbClr val="A31515"/>
                </a:solidFill>
                <a:highlight>
                  <a:srgbClr val="FFFFFF"/>
                </a:highlight>
                <a:latin typeface="Consolas" panose="020B0609020204030204" pitchFamily="49" charset="0"/>
              </a:rPr>
              <a:t>MyRecord</a:t>
            </a:r>
            <a:r>
              <a:rPr lang="en-US" sz="1600" dirty="0" smtClean="0">
                <a:solidFill>
                  <a:srgbClr val="0000FF"/>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MyField1</a:t>
            </a:r>
            <a:r>
              <a:rPr lang="en-US" sz="1600" dirty="0" smtClean="0">
                <a:solidFill>
                  <a:srgbClr val="0000FF"/>
                </a:solidFill>
                <a:highlight>
                  <a:srgbClr val="FFFFFF"/>
                </a:highlight>
                <a:latin typeface="Consolas" panose="020B0609020204030204" pitchFamily="49" charset="0"/>
              </a:rPr>
              <a:t>=</a:t>
            </a:r>
            <a:r>
              <a:rPr lang="en-US" sz="1600" dirty="0" smtClean="0">
                <a:solidFill>
                  <a:srgbClr val="000000"/>
                </a:solidFill>
                <a:highlight>
                  <a:srgbClr val="FFFFFF"/>
                </a:highlight>
                <a:latin typeface="Consolas" panose="020B0609020204030204" pitchFamily="49" charset="0"/>
              </a:rPr>
              <a:t>"</a:t>
            </a:r>
            <a:r>
              <a:rPr lang="en-US" sz="1600" dirty="0" smtClean="0">
                <a:solidFill>
                  <a:srgbClr val="0000FF"/>
                </a:solidFill>
                <a:highlight>
                  <a:srgbClr val="FFFFFF"/>
                </a:highlight>
                <a:latin typeface="Consolas" panose="020B0609020204030204" pitchFamily="49" charset="0"/>
              </a:rPr>
              <a:t>Field1</a:t>
            </a:r>
            <a:r>
              <a:rPr lang="en-US" sz="1600" dirty="0" smtClean="0">
                <a:solidFill>
                  <a:srgbClr val="000000"/>
                </a:solidFill>
                <a:highlight>
                  <a:srgbClr val="FFFFFF"/>
                </a:highlight>
                <a:latin typeface="Consolas" panose="020B0609020204030204" pitchFamily="49" charset="0"/>
              </a:rPr>
              <a:t>"</a:t>
            </a:r>
            <a:r>
              <a:rPr lang="en-US" sz="1600" dirty="0" smtClean="0">
                <a:solidFill>
                  <a:srgbClr val="0000FF"/>
                </a:solidFill>
                <a:highlight>
                  <a:srgbClr val="FFFFFF"/>
                </a:highlight>
                <a:latin typeface="Consolas" panose="020B0609020204030204" pitchFamily="49" charset="0"/>
              </a:rPr>
              <a:t> /&gt;</a:t>
            </a:r>
            <a:endParaRPr lang="en-US" sz="1600" dirty="0" smtClean="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&lt;/</a:t>
            </a:r>
            <a:r>
              <a:rPr lang="en-US" sz="1600" dirty="0" smtClean="0">
                <a:solidFill>
                  <a:srgbClr val="A31515"/>
                </a:solidFill>
                <a:highlight>
                  <a:srgbClr val="FFFFFF"/>
                </a:highlight>
                <a:latin typeface="Consolas" panose="020B0609020204030204" pitchFamily="49" charset="0"/>
              </a:rPr>
              <a:t>Root</a:t>
            </a:r>
            <a:r>
              <a:rPr lang="en-US" sz="1600" dirty="0" smtClean="0">
                <a:solidFill>
                  <a:srgbClr val="0000FF"/>
                </a:solidFill>
                <a:highlight>
                  <a:srgbClr val="FFFFFF"/>
                </a:highlight>
                <a:latin typeface="Consolas" panose="020B0609020204030204" pitchFamily="49" charset="0"/>
              </a:rPr>
              <a:t>&gt;</a:t>
            </a:r>
            <a:endParaRPr lang="en-US" sz="1428" dirty="0">
              <a:solidFill>
                <a:prstClr val="black"/>
              </a:solidFill>
              <a:latin typeface="Lucida Sans Typewriter" pitchFamily="49" charset="0"/>
            </a:endParaRPr>
          </a:p>
        </p:txBody>
      </p:sp>
    </p:spTree>
    <p:extLst>
      <p:ext uri="{BB962C8B-B14F-4D97-AF65-F5344CB8AC3E}">
        <p14:creationId xmlns:p14="http://schemas.microsoft.com/office/powerpoint/2010/main" val="377207320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sz="4800" noProof="1"/>
              <a:t>generate_empty_nodes="true|false</a:t>
            </a:r>
            <a:r>
              <a:rPr lang="en-US" sz="4800" noProof="1" smtClean="0"/>
              <a:t>“</a:t>
            </a:r>
            <a:endParaRPr lang="en-US" sz="4800" noProof="1"/>
          </a:p>
        </p:txBody>
      </p:sp>
      <p:sp>
        <p:nvSpPr>
          <p:cNvPr id="9" name="Rectangle 8"/>
          <p:cNvSpPr/>
          <p:nvPr/>
        </p:nvSpPr>
        <p:spPr bwMode="auto">
          <a:xfrm>
            <a:off x="1468747" y="3948758"/>
            <a:ext cx="9262965" cy="1276696"/>
          </a:xfrm>
          <a:prstGeom prst="rect">
            <a:avLst/>
          </a:prstGeom>
          <a:solidFill>
            <a:schemeClr val="tx1"/>
          </a:solid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1516439" y="1844943"/>
            <a:ext cx="9215273" cy="1785104"/>
          </a:xfrm>
          <a:prstGeom prst="rect">
            <a:avLst/>
          </a:prstGeom>
        </p:spPr>
        <p:txBody>
          <a:bodyPr wrap="square">
            <a:spAutoFit/>
          </a:bodyPr>
          <a:lstStyle/>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Generate empty nodes for records that exist in the XML instance data</a:t>
            </a:r>
            <a:endParaRPr lang="en-US" sz="2000" dirty="0" smtClean="0">
              <a:solidFill>
                <a:srgbClr val="FFFFFF"/>
              </a:solidFill>
              <a:latin typeface="Segoe UI Light"/>
            </a:endParaRPr>
          </a:p>
          <a:p>
            <a:endParaRPr lang="en-US" altLang="pt-PT" sz="2000" dirty="0">
              <a:solidFill>
                <a:srgbClr val="FFFFFF"/>
              </a:solidFill>
              <a:latin typeface="Segoe UI Light"/>
            </a:endParaRPr>
          </a:p>
          <a:p>
            <a:r>
              <a:rPr lang="en-US" altLang="pt-PT" dirty="0"/>
              <a:t>&lt;Root&gt;</a:t>
            </a:r>
          </a:p>
          <a:p>
            <a:r>
              <a:rPr lang="en-US" altLang="pt-PT" dirty="0"/>
              <a:t>  &lt;MyRecord MyField1="Field1" Field2="Field2" /&gt;</a:t>
            </a:r>
          </a:p>
          <a:p>
            <a:r>
              <a:rPr lang="en-US" altLang="pt-PT" dirty="0"/>
              <a:t>  &lt;MyRecord </a:t>
            </a:r>
            <a:r>
              <a:rPr lang="en-US" altLang="pt-PT" dirty="0" smtClean="0"/>
              <a:t>MyField2="Field2" </a:t>
            </a:r>
            <a:r>
              <a:rPr lang="en-US" altLang="pt-PT" dirty="0"/>
              <a:t>/&gt;</a:t>
            </a:r>
          </a:p>
          <a:p>
            <a:r>
              <a:rPr lang="en-US" altLang="pt-PT" dirty="0"/>
              <a:t>&lt;/Root&gt;</a:t>
            </a:r>
            <a:endParaRPr lang="en-US" altLang="pt-PT" dirty="0" smtClean="0"/>
          </a:p>
        </p:txBody>
      </p:sp>
      <p:sp>
        <p:nvSpPr>
          <p:cNvPr id="17" name="Rectangle 16"/>
          <p:cNvSpPr/>
          <p:nvPr/>
        </p:nvSpPr>
        <p:spPr>
          <a:xfrm>
            <a:off x="1483293" y="4076026"/>
            <a:ext cx="9248419" cy="804516"/>
          </a:xfrm>
          <a:prstGeom prst="rect">
            <a:avLst/>
          </a:prstGeom>
        </p:spPr>
        <p:txBody>
          <a:bodyPr wrap="square">
            <a:spAutoFit/>
          </a:bodyPr>
          <a:lstStyle/>
          <a:p>
            <a:r>
              <a:rPr lang="en-US" sz="1600" dirty="0" smtClean="0">
                <a:solidFill>
                  <a:srgbClr val="0000FF"/>
                </a:solidFill>
                <a:highlight>
                  <a:srgbClr val="FFFFFF"/>
                </a:highlight>
                <a:latin typeface="Consolas" panose="020B0609020204030204" pitchFamily="49" charset="0"/>
              </a:rPr>
              <a:t>Field1 Field2</a:t>
            </a:r>
          </a:p>
          <a:p>
            <a:r>
              <a:rPr lang="en-US" sz="1600" dirty="0" smtClean="0">
                <a:solidFill>
                  <a:srgbClr val="0000FF"/>
                </a:solidFill>
                <a:highlight>
                  <a:srgbClr val="FFFFFF"/>
                </a:highlight>
                <a:latin typeface="Consolas" panose="020B0609020204030204" pitchFamily="49" charset="0"/>
              </a:rPr>
              <a:t>       Field2</a:t>
            </a:r>
          </a:p>
          <a:p>
            <a:endParaRPr lang="en-US" sz="1428" dirty="0">
              <a:solidFill>
                <a:prstClr val="black"/>
              </a:solidFill>
              <a:latin typeface="Lucida Sans Typewriter" pitchFamily="49" charset="0"/>
            </a:endParaRPr>
          </a:p>
        </p:txBody>
      </p:sp>
      <p:sp>
        <p:nvSpPr>
          <p:cNvPr id="18" name="Rectangle 17"/>
          <p:cNvSpPr/>
          <p:nvPr/>
        </p:nvSpPr>
        <p:spPr bwMode="auto">
          <a:xfrm>
            <a:off x="1465709" y="1769070"/>
            <a:ext cx="9266003" cy="1891756"/>
          </a:xfrm>
          <a:prstGeom prst="rect">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492336" y="5386118"/>
            <a:ext cx="9262965" cy="1276696"/>
          </a:xfrm>
          <a:prstGeom prst="rect">
            <a:avLst/>
          </a:prstGeom>
          <a:solidFill>
            <a:schemeClr val="tx1"/>
          </a:solid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a:xfrm>
            <a:off x="1506882" y="5513386"/>
            <a:ext cx="9248419" cy="584775"/>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Field1 Field2</a:t>
            </a:r>
          </a:p>
          <a:p>
            <a:r>
              <a:rPr lang="en-US" sz="1600" dirty="0" smtClean="0">
                <a:solidFill>
                  <a:srgbClr val="0000FF"/>
                </a:solidFill>
                <a:highlight>
                  <a:srgbClr val="FFFFFF"/>
                </a:highlight>
                <a:latin typeface="Consolas" panose="020B0609020204030204" pitchFamily="49" charset="0"/>
              </a:rPr>
              <a:t>Field2</a:t>
            </a:r>
            <a:endParaRPr lang="en-US" sz="16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294139563"/>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sz="4800" noProof="1"/>
              <a:t>allow_early_termination="true|false" </a:t>
            </a:r>
          </a:p>
        </p:txBody>
      </p:sp>
      <p:sp>
        <p:nvSpPr>
          <p:cNvPr id="9" name="Rectangle 8"/>
          <p:cNvSpPr/>
          <p:nvPr/>
        </p:nvSpPr>
        <p:spPr bwMode="auto">
          <a:xfrm>
            <a:off x="1468747" y="3948758"/>
            <a:ext cx="9262965" cy="1276696"/>
          </a:xfrm>
          <a:prstGeom prst="rect">
            <a:avLst/>
          </a:prstGeom>
          <a:solidFill>
            <a:schemeClr val="tx1"/>
          </a:solid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1516439" y="1844943"/>
            <a:ext cx="9215273" cy="1261884"/>
          </a:xfrm>
          <a:prstGeom prst="rect">
            <a:avLst/>
          </a:prstGeom>
        </p:spPr>
        <p:txBody>
          <a:bodyPr wrap="square">
            <a:spAutoFit/>
          </a:bodyPr>
          <a:lstStyle/>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Used to allow the right-most positional field to be treated as a delimited field </a:t>
            </a:r>
            <a:r>
              <a:rPr lang="en-US" sz="2000" dirty="0" smtClean="0">
                <a:solidFill>
                  <a:srgbClr val="FFFFFF"/>
                </a:solidFill>
                <a:latin typeface="Segoe UI Light"/>
              </a:rPr>
              <a:t>(i.e. </a:t>
            </a:r>
            <a:r>
              <a:rPr lang="en-US" sz="2000" dirty="0">
                <a:solidFill>
                  <a:srgbClr val="FFFFFF"/>
                </a:solidFill>
                <a:latin typeface="Segoe UI Light"/>
              </a:rPr>
              <a:t>can be shorter or longer than specified by the </a:t>
            </a:r>
            <a:r>
              <a:rPr lang="en-US" sz="2000" dirty="0" err="1">
                <a:solidFill>
                  <a:srgbClr val="FFFFFF"/>
                </a:solidFill>
                <a:latin typeface="Segoe UI Light"/>
              </a:rPr>
              <a:t>pos_length</a:t>
            </a:r>
            <a:r>
              <a:rPr lang="en-US" sz="2000" dirty="0">
                <a:solidFill>
                  <a:srgbClr val="FFFFFF"/>
                </a:solidFill>
                <a:latin typeface="Segoe UI Light"/>
              </a:rPr>
              <a:t> setting). </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endParaRPr lang="en-US" sz="2000" dirty="0" smtClean="0">
              <a:solidFill>
                <a:srgbClr val="FFFFFF"/>
              </a:solidFill>
              <a:latin typeface="Segoe UI Light"/>
            </a:endParaRPr>
          </a:p>
          <a:p>
            <a:r>
              <a:rPr lang="en-US" altLang="pt-PT" dirty="0"/>
              <a:t>AAABBBCCC(CR+LF</a:t>
            </a:r>
            <a:r>
              <a:rPr lang="en-US" altLang="pt-PT" dirty="0" smtClean="0"/>
              <a:t>)</a:t>
            </a:r>
            <a:endParaRPr lang="en-US" altLang="pt-PT" dirty="0"/>
          </a:p>
        </p:txBody>
      </p:sp>
      <p:sp>
        <p:nvSpPr>
          <p:cNvPr id="17" name="Rectangle 16"/>
          <p:cNvSpPr/>
          <p:nvPr/>
        </p:nvSpPr>
        <p:spPr>
          <a:xfrm>
            <a:off x="1483293" y="4076026"/>
            <a:ext cx="9248419" cy="1077218"/>
          </a:xfrm>
          <a:prstGeom prst="rect">
            <a:avLst/>
          </a:prstGeom>
        </p:spPr>
        <p:txBody>
          <a:bodyPr wrap="square">
            <a:spAutoFit/>
          </a:bodyPr>
          <a:lstStyle/>
          <a:p>
            <a:r>
              <a:rPr lang="pt-PT" sz="1600" dirty="0">
                <a:solidFill>
                  <a:srgbClr val="0000FF"/>
                </a:solidFill>
                <a:highlight>
                  <a:srgbClr val="FFFFFF"/>
                </a:highlight>
                <a:latin typeface="Consolas" panose="020B0609020204030204" pitchFamily="49" charset="0"/>
              </a:rPr>
              <a:t>AAABBBCCC(CR+LF)</a:t>
            </a:r>
          </a:p>
          <a:p>
            <a:r>
              <a:rPr lang="pt-PT" sz="1600" dirty="0">
                <a:solidFill>
                  <a:srgbClr val="0000FF"/>
                </a:solidFill>
                <a:highlight>
                  <a:srgbClr val="FFFFFF"/>
                </a:highlight>
                <a:latin typeface="Consolas" panose="020B0609020204030204" pitchFamily="49" charset="0"/>
              </a:rPr>
              <a:t>AAABBBCCC(CR+LF</a:t>
            </a:r>
            <a:r>
              <a:rPr lang="pt-PT" sz="1600" dirty="0" smtClean="0">
                <a:solidFill>
                  <a:srgbClr val="0000FF"/>
                </a:solidFill>
                <a:highlight>
                  <a:srgbClr val="FFFFFF"/>
                </a:highlight>
                <a:latin typeface="Consolas" panose="020B0609020204030204" pitchFamily="49" charset="0"/>
              </a:rPr>
              <a:t>)</a:t>
            </a:r>
          </a:p>
          <a:p>
            <a:endParaRPr lang="en-US" sz="1600" dirty="0">
              <a:solidFill>
                <a:srgbClr val="0000FF"/>
              </a:solidFill>
              <a:highlight>
                <a:srgbClr val="FFFFFF"/>
              </a:highlight>
              <a:latin typeface="Consolas" panose="020B0609020204030204" pitchFamily="49" charset="0"/>
            </a:endParaRPr>
          </a:p>
          <a:p>
            <a:r>
              <a:rPr lang="en-US" sz="1600" b="1" dirty="0" smtClean="0">
                <a:solidFill>
                  <a:srgbClr val="0000FF"/>
                </a:solidFill>
                <a:highlight>
                  <a:srgbClr val="FFFFFF"/>
                </a:highlight>
                <a:latin typeface="Consolas" panose="020B0609020204030204" pitchFamily="49" charset="0"/>
              </a:rPr>
              <a:t>OK</a:t>
            </a:r>
            <a:endParaRPr lang="pt-PT" sz="1600" b="1" dirty="0">
              <a:solidFill>
                <a:srgbClr val="0000FF"/>
              </a:solidFill>
              <a:highlight>
                <a:srgbClr val="FFFFFF"/>
              </a:highlight>
              <a:latin typeface="Consolas" panose="020B0609020204030204" pitchFamily="49" charset="0"/>
            </a:endParaRPr>
          </a:p>
        </p:txBody>
      </p:sp>
      <p:sp>
        <p:nvSpPr>
          <p:cNvPr id="18" name="Rectangle 17"/>
          <p:cNvSpPr/>
          <p:nvPr/>
        </p:nvSpPr>
        <p:spPr bwMode="auto">
          <a:xfrm>
            <a:off x="1465709" y="1769070"/>
            <a:ext cx="9266003" cy="1891756"/>
          </a:xfrm>
          <a:prstGeom prst="rect">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492336" y="5386118"/>
            <a:ext cx="9262965" cy="1276696"/>
          </a:xfrm>
          <a:prstGeom prst="rect">
            <a:avLst/>
          </a:prstGeom>
          <a:solidFill>
            <a:schemeClr val="tx1"/>
          </a:solid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a:xfrm>
            <a:off x="1506882" y="5513386"/>
            <a:ext cx="9248419" cy="1077218"/>
          </a:xfrm>
          <a:prstGeom prst="rect">
            <a:avLst/>
          </a:prstGeom>
        </p:spPr>
        <p:txBody>
          <a:bodyPr wrap="square">
            <a:spAutoFit/>
          </a:bodyPr>
          <a:lstStyle/>
          <a:p>
            <a:r>
              <a:rPr lang="pt-PT" sz="1600" dirty="0">
                <a:solidFill>
                  <a:srgbClr val="0000FF"/>
                </a:solidFill>
                <a:highlight>
                  <a:srgbClr val="FFFFFF"/>
                </a:highlight>
                <a:latin typeface="Consolas" panose="020B0609020204030204" pitchFamily="49" charset="0"/>
              </a:rPr>
              <a:t>AAABBBCCC(CR+LF)</a:t>
            </a:r>
          </a:p>
          <a:p>
            <a:r>
              <a:rPr lang="pt-PT" sz="1600" dirty="0" smtClean="0">
                <a:solidFill>
                  <a:srgbClr val="0000FF"/>
                </a:solidFill>
                <a:highlight>
                  <a:srgbClr val="FFFFFF"/>
                </a:highlight>
                <a:latin typeface="Consolas" panose="020B0609020204030204" pitchFamily="49" charset="0"/>
              </a:rPr>
              <a:t>AAABBBCC(CR+LF)</a:t>
            </a:r>
          </a:p>
          <a:p>
            <a:endParaRPr lang="en-US" sz="1600" dirty="0">
              <a:solidFill>
                <a:srgbClr val="0000FF"/>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NOK</a:t>
            </a:r>
            <a:endParaRPr lang="pt-PT" sz="16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27312199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27258FFF-F925-446B-8502-81C933981705}" type="slidenum">
              <a:rPr lang="pt-PT">
                <a:solidFill>
                  <a:srgbClr val="505050"/>
                </a:solidFill>
              </a:rPr>
              <a:pPr/>
              <a:t>18</a:t>
            </a:fld>
            <a:endParaRPr lang="pt-PT">
              <a:solidFill>
                <a:srgbClr val="505050"/>
              </a:solidFill>
            </a:endParaRPr>
          </a:p>
        </p:txBody>
      </p:sp>
      <p:sp>
        <p:nvSpPr>
          <p:cNvPr id="5" name="Title 4"/>
          <p:cNvSpPr>
            <a:spLocks noGrp="1"/>
          </p:cNvSpPr>
          <p:nvPr>
            <p:ph type="ctrTitle"/>
          </p:nvPr>
        </p:nvSpPr>
        <p:spPr/>
        <p:txBody>
          <a:bodyPr/>
          <a:lstStyle/>
          <a:p>
            <a:r>
              <a:rPr lang="en-US" dirty="0"/>
              <a:t/>
            </a:r>
            <a:br>
              <a:rPr lang="en-US" dirty="0"/>
            </a:br>
            <a:r>
              <a:rPr lang="en-US" dirty="0" smtClean="0"/>
              <a:t>How Flat Files are processed</a:t>
            </a:r>
            <a:endParaRPr lang="pt-PT"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6871" y="114935"/>
            <a:ext cx="1292046" cy="1292046"/>
          </a:xfrm>
          <a:prstGeom prst="rect">
            <a:avLst/>
          </a:prstGeom>
        </p:spPr>
      </p:pic>
    </p:spTree>
    <p:extLst>
      <p:ext uri="{BB962C8B-B14F-4D97-AF65-F5344CB8AC3E}">
        <p14:creationId xmlns:p14="http://schemas.microsoft.com/office/powerpoint/2010/main" val="150306478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903329" y="2279697"/>
            <a:ext cx="2690949" cy="4434724"/>
            <a:chOff x="341313" y="2235200"/>
            <a:chExt cx="2638425" cy="4348163"/>
          </a:xfrm>
        </p:grpSpPr>
        <p:sp>
          <p:nvSpPr>
            <p:cNvPr id="24" name="AutoShape 3"/>
            <p:cNvSpPr>
              <a:spLocks noChangeArrowheads="1"/>
            </p:cNvSpPr>
            <p:nvPr/>
          </p:nvSpPr>
          <p:spPr bwMode="auto">
            <a:xfrm>
              <a:off x="341313" y="2235200"/>
              <a:ext cx="2589212" cy="4348163"/>
            </a:xfrm>
            <a:prstGeom prst="roundRect">
              <a:avLst>
                <a:gd name="adj" fmla="val 2931"/>
              </a:avLst>
            </a:prstGeom>
            <a:solidFill>
              <a:srgbClr val="292929">
                <a:tint val="50000"/>
                <a:satMod val="300000"/>
              </a:srgbClr>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endParaRPr lang="en-US" sz="1600" kern="0" dirty="0">
                <a:latin typeface="Segoe UI (Body)"/>
              </a:endParaRPr>
            </a:p>
          </p:txBody>
        </p:sp>
        <p:sp>
          <p:nvSpPr>
            <p:cNvPr id="25" name="Text Box 5"/>
            <p:cNvSpPr txBox="1">
              <a:spLocks noChangeArrowheads="1"/>
            </p:cNvSpPr>
            <p:nvPr/>
          </p:nvSpPr>
          <p:spPr bwMode="auto">
            <a:xfrm>
              <a:off x="1158875" y="2287588"/>
              <a:ext cx="1820863" cy="346570"/>
            </a:xfrm>
            <a:prstGeom prst="rect">
              <a:avLst/>
            </a:prstGeom>
            <a:noFill/>
            <a:ln w="19050"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algn="ctr" defTabSz="914400">
                <a:defRPr sz="1600" kern="0">
                  <a:latin typeface="Segoe UI (Body)"/>
                </a:defRPr>
              </a:lvl1pPr>
            </a:lstStyle>
            <a:p>
              <a:r>
                <a:rPr lang="en-US" b="1" dirty="0"/>
                <a:t>Receive Port</a:t>
              </a:r>
            </a:p>
          </p:txBody>
        </p:sp>
      </p:grpSp>
      <p:grpSp>
        <p:nvGrpSpPr>
          <p:cNvPr id="67" name="Group 66"/>
          <p:cNvGrpSpPr/>
          <p:nvPr/>
        </p:nvGrpSpPr>
        <p:grpSpPr>
          <a:xfrm>
            <a:off x="2128383" y="2791333"/>
            <a:ext cx="2190647" cy="1659581"/>
            <a:chOff x="561975" y="2736850"/>
            <a:chExt cx="2147888" cy="1627188"/>
          </a:xfrm>
        </p:grpSpPr>
        <p:sp>
          <p:nvSpPr>
            <p:cNvPr id="68" name="AutoShape 6"/>
            <p:cNvSpPr>
              <a:spLocks noChangeArrowheads="1"/>
            </p:cNvSpPr>
            <p:nvPr/>
          </p:nvSpPr>
          <p:spPr bwMode="auto">
            <a:xfrm>
              <a:off x="561975" y="2736850"/>
              <a:ext cx="2147888" cy="1627188"/>
            </a:xfrm>
            <a:prstGeom prst="roundRect">
              <a:avLst>
                <a:gd name="adj" fmla="val 4167"/>
              </a:avLst>
            </a:prstGeom>
            <a:solidFill>
              <a:srgbClr val="236CA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endParaRPr lang="en-US" sz="1600" kern="0" dirty="0">
                <a:latin typeface="Segoe UI (Body)"/>
              </a:endParaRPr>
            </a:p>
          </p:txBody>
        </p:sp>
        <p:sp>
          <p:nvSpPr>
            <p:cNvPr id="69" name="Text Box 5"/>
            <p:cNvSpPr txBox="1">
              <a:spLocks noChangeArrowheads="1"/>
            </p:cNvSpPr>
            <p:nvPr/>
          </p:nvSpPr>
          <p:spPr bwMode="auto">
            <a:xfrm>
              <a:off x="1768435" y="2814520"/>
              <a:ext cx="937548" cy="487826"/>
            </a:xfrm>
            <a:prstGeom prst="rect">
              <a:avLst/>
            </a:prstGeom>
            <a:noFill/>
            <a:ln w="19050"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algn="ctr" defTabSz="914400">
                <a:defRPr sz="1600" kern="0">
                  <a:latin typeface="Segoe UI (Body)"/>
                </a:defRPr>
              </a:lvl1pPr>
            </a:lstStyle>
            <a:p>
              <a:r>
                <a:rPr lang="en-US" dirty="0"/>
                <a:t>Receive</a:t>
              </a:r>
              <a:br>
                <a:rPr lang="en-US" dirty="0"/>
              </a:br>
              <a:r>
                <a:rPr lang="en-US" dirty="0"/>
                <a:t>Location</a:t>
              </a:r>
            </a:p>
          </p:txBody>
        </p:sp>
      </p:grpSp>
      <p:sp>
        <p:nvSpPr>
          <p:cNvPr id="3" name="Title 2"/>
          <p:cNvSpPr>
            <a:spLocks noGrp="1"/>
          </p:cNvSpPr>
          <p:nvPr>
            <p:ph type="title" idx="4294967295"/>
          </p:nvPr>
        </p:nvSpPr>
        <p:spPr>
          <a:xfrm>
            <a:off x="0" y="293688"/>
            <a:ext cx="11696700" cy="1187450"/>
          </a:xfrm>
        </p:spPr>
        <p:txBody>
          <a:bodyPr/>
          <a:lstStyle/>
          <a:p>
            <a:r>
              <a:rPr lang="en-US" sz="4800" dirty="0"/>
              <a:t>BizTalk Server 2013 </a:t>
            </a:r>
            <a:r>
              <a:rPr lang="en-US" sz="4800" dirty="0" smtClean="0"/>
              <a:t>R2 Runtime </a:t>
            </a:r>
            <a:r>
              <a:rPr lang="en-US" sz="4800" dirty="0"/>
              <a:t>Architecture</a:t>
            </a:r>
          </a:p>
        </p:txBody>
      </p:sp>
      <p:grpSp>
        <p:nvGrpSpPr>
          <p:cNvPr id="26" name="Group 25"/>
          <p:cNvGrpSpPr/>
          <p:nvPr/>
        </p:nvGrpSpPr>
        <p:grpSpPr>
          <a:xfrm>
            <a:off x="4908383" y="2279697"/>
            <a:ext cx="2640756" cy="2431821"/>
            <a:chOff x="3287713" y="2235200"/>
            <a:chExt cx="2589212" cy="3805238"/>
          </a:xfrm>
        </p:grpSpPr>
        <p:sp>
          <p:nvSpPr>
            <p:cNvPr id="27" name="AutoShape 2"/>
            <p:cNvSpPr>
              <a:spLocks noChangeArrowheads="1"/>
            </p:cNvSpPr>
            <p:nvPr/>
          </p:nvSpPr>
          <p:spPr bwMode="auto">
            <a:xfrm>
              <a:off x="3287713" y="2235200"/>
              <a:ext cx="2589212" cy="3805238"/>
            </a:xfrm>
            <a:prstGeom prst="roundRect">
              <a:avLst>
                <a:gd name="adj" fmla="val 2931"/>
              </a:avLst>
            </a:prstGeom>
            <a:solidFill>
              <a:srgbClr val="292929">
                <a:tint val="50000"/>
                <a:satMod val="300000"/>
              </a:srgbClr>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endParaRPr lang="en-US" sz="1600" kern="0" dirty="0">
                <a:latin typeface="Segoe UI (Body)"/>
              </a:endParaRPr>
            </a:p>
          </p:txBody>
        </p:sp>
        <p:sp>
          <p:nvSpPr>
            <p:cNvPr id="28" name="Text Box 17"/>
            <p:cNvSpPr txBox="1">
              <a:spLocks noChangeArrowheads="1"/>
            </p:cNvSpPr>
            <p:nvPr/>
          </p:nvSpPr>
          <p:spPr bwMode="auto">
            <a:xfrm>
              <a:off x="3575050" y="2287588"/>
              <a:ext cx="2016125" cy="553098"/>
            </a:xfrm>
            <a:prstGeom prst="rect">
              <a:avLst/>
            </a:prstGeom>
            <a:noFill/>
            <a:ln w="19050"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algn="ctr" defTabSz="914400">
                <a:defRPr sz="1600" kern="0">
                  <a:latin typeface="Segoe UI (Body)"/>
                </a:defRPr>
              </a:lvl1pPr>
            </a:lstStyle>
            <a:p>
              <a:r>
                <a:rPr lang="en-US" b="1" dirty="0"/>
                <a:t>Orchestration</a:t>
              </a:r>
            </a:p>
          </p:txBody>
        </p:sp>
      </p:grpSp>
      <p:sp>
        <p:nvSpPr>
          <p:cNvPr id="29" name="AutoShape 15"/>
          <p:cNvSpPr>
            <a:spLocks noChangeArrowheads="1"/>
          </p:cNvSpPr>
          <p:nvPr/>
        </p:nvSpPr>
        <p:spPr bwMode="auto">
          <a:xfrm>
            <a:off x="5342303" y="2817239"/>
            <a:ext cx="1772917" cy="1612627"/>
          </a:xfrm>
          <a:prstGeom prst="roundRect">
            <a:avLst>
              <a:gd name="adj" fmla="val 2931"/>
            </a:avLst>
          </a:prstGeom>
          <a:solidFill>
            <a:srgbClr val="FFCE26"/>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endParaRPr lang="en-US" sz="1600" kern="0" dirty="0">
              <a:latin typeface="Segoe UI (Body)"/>
            </a:endParaRPr>
          </a:p>
        </p:txBody>
      </p:sp>
      <p:grpSp>
        <p:nvGrpSpPr>
          <p:cNvPr id="30" name="Group 29"/>
          <p:cNvGrpSpPr/>
          <p:nvPr/>
        </p:nvGrpSpPr>
        <p:grpSpPr>
          <a:xfrm>
            <a:off x="2605400" y="1397286"/>
            <a:ext cx="1668295" cy="796599"/>
            <a:chOff x="1029681" y="1408113"/>
            <a:chExt cx="1635732" cy="781050"/>
          </a:xfrm>
        </p:grpSpPr>
        <p:sp>
          <p:nvSpPr>
            <p:cNvPr id="31" name="Text Box 32"/>
            <p:cNvSpPr txBox="1">
              <a:spLocks noChangeArrowheads="1"/>
            </p:cNvSpPr>
            <p:nvPr/>
          </p:nvSpPr>
          <p:spPr bwMode="auto">
            <a:xfrm>
              <a:off x="1465263" y="1576388"/>
              <a:ext cx="1200150" cy="487826"/>
            </a:xfrm>
            <a:prstGeom prst="rect">
              <a:avLst/>
            </a:prstGeom>
            <a:noFill/>
            <a:ln w="9525" algn="ctr">
              <a:noFill/>
              <a:miter lim="800000"/>
              <a:headEnd/>
              <a:tailEnd/>
            </a:ln>
          </p:spPr>
          <p:txBody>
            <a:bodyPr>
              <a:spAutoFit/>
            </a:bodyPr>
            <a:lstStyle/>
            <a:p>
              <a:pPr algn="l">
                <a:lnSpc>
                  <a:spcPct val="90000"/>
                </a:lnSpc>
                <a:spcBef>
                  <a:spcPct val="40000"/>
                </a:spcBef>
              </a:pPr>
              <a:r>
                <a:rPr lang="en-US" sz="1428" dirty="0"/>
                <a:t>XML EDI or </a:t>
              </a:r>
              <a:br>
                <a:rPr lang="en-US" sz="1428" dirty="0"/>
              </a:br>
              <a:r>
                <a:rPr lang="en-US" sz="1428" dirty="0"/>
                <a:t>Flat File</a:t>
              </a:r>
            </a:p>
          </p:txBody>
        </p:sp>
        <p:pic>
          <p:nvPicPr>
            <p:cNvPr id="32" name="Picture 33" descr="Documen_Writing01"/>
            <p:cNvPicPr>
              <a:picLocks noChangeAspect="1" noChangeArrowheads="1"/>
            </p:cNvPicPr>
            <p:nvPr/>
          </p:nvPicPr>
          <p:blipFill>
            <a:blip r:embed="rId3" cstate="print"/>
            <a:srcRect/>
            <a:stretch>
              <a:fillRect/>
            </a:stretch>
          </p:blipFill>
          <p:spPr bwMode="auto">
            <a:xfrm>
              <a:off x="1029681" y="1408113"/>
              <a:ext cx="478444" cy="781050"/>
            </a:xfrm>
            <a:prstGeom prst="rect">
              <a:avLst/>
            </a:prstGeom>
            <a:noFill/>
            <a:ln w="9525">
              <a:noFill/>
              <a:miter lim="800000"/>
              <a:headEnd/>
              <a:tailEnd/>
            </a:ln>
          </p:spPr>
        </p:pic>
      </p:grpSp>
      <p:grpSp>
        <p:nvGrpSpPr>
          <p:cNvPr id="33" name="Group 32"/>
          <p:cNvGrpSpPr/>
          <p:nvPr/>
        </p:nvGrpSpPr>
        <p:grpSpPr>
          <a:xfrm>
            <a:off x="8613891" y="1397286"/>
            <a:ext cx="1702295" cy="796599"/>
            <a:chOff x="6920894" y="1408113"/>
            <a:chExt cx="1669068" cy="781050"/>
          </a:xfrm>
        </p:grpSpPr>
        <p:pic>
          <p:nvPicPr>
            <p:cNvPr id="34" name="Picture 34" descr="Documen_Writing01"/>
            <p:cNvPicPr>
              <a:picLocks noChangeAspect="1" noChangeArrowheads="1"/>
            </p:cNvPicPr>
            <p:nvPr/>
          </p:nvPicPr>
          <p:blipFill>
            <a:blip r:embed="rId3" cstate="print">
              <a:lum bright="18000" contrast="-18000"/>
            </a:blip>
            <a:srcRect/>
            <a:stretch>
              <a:fillRect/>
            </a:stretch>
          </p:blipFill>
          <p:spPr bwMode="auto">
            <a:xfrm>
              <a:off x="6920894" y="1408113"/>
              <a:ext cx="478444" cy="781050"/>
            </a:xfrm>
            <a:prstGeom prst="rect">
              <a:avLst/>
            </a:prstGeom>
            <a:noFill/>
            <a:ln w="9525">
              <a:noFill/>
              <a:miter lim="800000"/>
              <a:headEnd/>
              <a:tailEnd/>
            </a:ln>
          </p:spPr>
        </p:pic>
        <p:sp>
          <p:nvSpPr>
            <p:cNvPr id="35" name="Text Box 41"/>
            <p:cNvSpPr txBox="1">
              <a:spLocks noChangeArrowheads="1"/>
            </p:cNvSpPr>
            <p:nvPr/>
          </p:nvSpPr>
          <p:spPr bwMode="auto">
            <a:xfrm>
              <a:off x="7346949" y="1408113"/>
              <a:ext cx="1243013" cy="487826"/>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28" dirty="0"/>
                <a:t>XML EDI or </a:t>
              </a:r>
              <a:br>
                <a:rPr lang="en-US" sz="1428" dirty="0"/>
              </a:br>
              <a:r>
                <a:rPr lang="en-US" sz="1428" dirty="0"/>
                <a:t>Flat File</a:t>
              </a:r>
            </a:p>
          </p:txBody>
        </p:sp>
      </p:grpSp>
      <p:cxnSp>
        <p:nvCxnSpPr>
          <p:cNvPr id="36" name="AutoShape 7"/>
          <p:cNvCxnSpPr>
            <a:cxnSpLocks noChangeShapeType="1"/>
            <a:stCxn id="64" idx="0"/>
          </p:cNvCxnSpPr>
          <p:nvPr/>
        </p:nvCxnSpPr>
        <p:spPr bwMode="auto">
          <a:xfrm rot="5400000" flipH="1">
            <a:off x="1713084" y="3226063"/>
            <a:ext cx="2618089" cy="404776"/>
          </a:xfrm>
          <a:prstGeom prst="bentConnector3">
            <a:avLst>
              <a:gd name="adj1" fmla="val 40875"/>
            </a:avLst>
          </a:prstGeom>
          <a:noFill/>
          <a:ln w="38100">
            <a:solidFill>
              <a:srgbClr val="CC0000"/>
            </a:solidFill>
            <a:miter lim="800000"/>
            <a:headEnd type="triangle" w="med" len="med"/>
            <a:tailEnd/>
          </a:ln>
        </p:spPr>
      </p:cxnSp>
      <p:grpSp>
        <p:nvGrpSpPr>
          <p:cNvPr id="37" name="Group 18"/>
          <p:cNvGrpSpPr>
            <a:grpSpLocks/>
          </p:cNvGrpSpPr>
          <p:nvPr/>
        </p:nvGrpSpPr>
        <p:grpSpPr bwMode="auto">
          <a:xfrm>
            <a:off x="5607836" y="3066397"/>
            <a:ext cx="1256424" cy="1032988"/>
            <a:chOff x="2503" y="1987"/>
            <a:chExt cx="776" cy="638"/>
          </a:xfrm>
        </p:grpSpPr>
        <p:sp>
          <p:nvSpPr>
            <p:cNvPr id="38" name="Line 19"/>
            <p:cNvSpPr>
              <a:spLocks noChangeShapeType="1"/>
            </p:cNvSpPr>
            <p:nvPr/>
          </p:nvSpPr>
          <p:spPr bwMode="auto">
            <a:xfrm>
              <a:off x="2611" y="2311"/>
              <a:ext cx="0" cy="205"/>
            </a:xfrm>
            <a:prstGeom prst="line">
              <a:avLst/>
            </a:prstGeom>
            <a:noFill/>
            <a:ln w="38100">
              <a:solidFill>
                <a:srgbClr val="4D4D4D"/>
              </a:solidFill>
              <a:round/>
              <a:headEnd/>
              <a:tailEnd/>
            </a:ln>
          </p:spPr>
          <p:txBody>
            <a:bodyPr wrap="none" anchor="ctr"/>
            <a:lstStyle/>
            <a:p>
              <a:endParaRPr lang="en-US" sz="1836" dirty="0">
                <a:solidFill>
                  <a:srgbClr val="000000"/>
                </a:solidFill>
              </a:endParaRPr>
            </a:p>
          </p:txBody>
        </p:sp>
        <p:sp>
          <p:nvSpPr>
            <p:cNvPr id="39" name="Line 20"/>
            <p:cNvSpPr>
              <a:spLocks noChangeShapeType="1"/>
            </p:cNvSpPr>
            <p:nvPr/>
          </p:nvSpPr>
          <p:spPr bwMode="auto">
            <a:xfrm>
              <a:off x="3165" y="2315"/>
              <a:ext cx="1" cy="214"/>
            </a:xfrm>
            <a:prstGeom prst="line">
              <a:avLst/>
            </a:prstGeom>
            <a:noFill/>
            <a:ln w="38100">
              <a:solidFill>
                <a:srgbClr val="4D4D4D"/>
              </a:solidFill>
              <a:round/>
              <a:headEnd/>
              <a:tailEnd/>
            </a:ln>
          </p:spPr>
          <p:txBody>
            <a:bodyPr wrap="none" anchor="ctr"/>
            <a:lstStyle/>
            <a:p>
              <a:endParaRPr lang="en-US" sz="1836" dirty="0">
                <a:solidFill>
                  <a:srgbClr val="000000"/>
                </a:solidFill>
              </a:endParaRPr>
            </a:p>
          </p:txBody>
        </p:sp>
        <p:sp>
          <p:nvSpPr>
            <p:cNvPr id="40" name="Line 21"/>
            <p:cNvSpPr>
              <a:spLocks noChangeShapeType="1"/>
            </p:cNvSpPr>
            <p:nvPr/>
          </p:nvSpPr>
          <p:spPr bwMode="auto">
            <a:xfrm>
              <a:off x="2893" y="2074"/>
              <a:ext cx="0" cy="456"/>
            </a:xfrm>
            <a:prstGeom prst="line">
              <a:avLst/>
            </a:prstGeom>
            <a:noFill/>
            <a:ln w="38100">
              <a:solidFill>
                <a:srgbClr val="4D4D4D"/>
              </a:solidFill>
              <a:round/>
              <a:headEnd/>
              <a:tailEnd/>
            </a:ln>
          </p:spPr>
          <p:txBody>
            <a:bodyPr wrap="none" anchor="ctr"/>
            <a:lstStyle/>
            <a:p>
              <a:endParaRPr lang="en-US" sz="1836" dirty="0">
                <a:solidFill>
                  <a:srgbClr val="000000"/>
                </a:solidFill>
              </a:endParaRPr>
            </a:p>
          </p:txBody>
        </p:sp>
        <p:sp>
          <p:nvSpPr>
            <p:cNvPr id="41" name="Line 22"/>
            <p:cNvSpPr>
              <a:spLocks noChangeShapeType="1"/>
            </p:cNvSpPr>
            <p:nvPr/>
          </p:nvSpPr>
          <p:spPr bwMode="auto">
            <a:xfrm flipH="1" flipV="1">
              <a:off x="2612" y="2320"/>
              <a:ext cx="552" cy="2"/>
            </a:xfrm>
            <a:prstGeom prst="line">
              <a:avLst/>
            </a:prstGeom>
            <a:noFill/>
            <a:ln w="38100">
              <a:solidFill>
                <a:srgbClr val="4D4D4D"/>
              </a:solidFill>
              <a:round/>
              <a:headEnd/>
              <a:tailEnd/>
            </a:ln>
          </p:spPr>
          <p:txBody>
            <a:bodyPr wrap="none" anchor="ctr"/>
            <a:lstStyle/>
            <a:p>
              <a:endParaRPr lang="en-US" sz="1836" dirty="0">
                <a:solidFill>
                  <a:srgbClr val="000000"/>
                </a:solidFill>
              </a:endParaRPr>
            </a:p>
          </p:txBody>
        </p:sp>
        <p:sp>
          <p:nvSpPr>
            <p:cNvPr id="42" name="Oval 23"/>
            <p:cNvSpPr>
              <a:spLocks noChangeArrowheads="1"/>
            </p:cNvSpPr>
            <p:nvPr/>
          </p:nvSpPr>
          <p:spPr bwMode="auto">
            <a:xfrm>
              <a:off x="2757" y="1987"/>
              <a:ext cx="269" cy="163"/>
            </a:xfrm>
            <a:prstGeom prst="ellipse">
              <a:avLst/>
            </a:prstGeom>
            <a:solidFill>
              <a:srgbClr val="DC3C00"/>
            </a:solidFill>
            <a:ln w="9525" algn="ctr">
              <a:solidFill>
                <a:srgbClr val="333333"/>
              </a:solidFill>
              <a:round/>
              <a:headEnd/>
              <a:tailEnd/>
            </a:ln>
            <a:effectLst>
              <a:outerShdw dist="35921" dir="2700000" algn="ctr" rotWithShape="0">
                <a:srgbClr val="4D4D4D">
                  <a:alpha val="50000"/>
                </a:srgbClr>
              </a:outerShdw>
            </a:effectLst>
          </p:spPr>
          <p:txBody>
            <a:bodyPr/>
            <a:lstStyle/>
            <a:p>
              <a:pPr>
                <a:defRPr/>
              </a:pPr>
              <a:endParaRPr lang="en-US" sz="1836" dirty="0">
                <a:solidFill>
                  <a:srgbClr val="000000"/>
                </a:solidFill>
              </a:endParaRPr>
            </a:p>
          </p:txBody>
        </p:sp>
        <p:sp>
          <p:nvSpPr>
            <p:cNvPr id="43" name="AutoShape 24"/>
            <p:cNvSpPr>
              <a:spLocks noChangeArrowheads="1"/>
            </p:cNvSpPr>
            <p:nvPr/>
          </p:nvSpPr>
          <p:spPr bwMode="auto">
            <a:xfrm>
              <a:off x="2724" y="2232"/>
              <a:ext cx="334" cy="178"/>
            </a:xfrm>
            <a:prstGeom prst="flowChartDecision">
              <a:avLst/>
            </a:prstGeom>
            <a:solidFill>
              <a:srgbClr val="AAD28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dirty="0">
                <a:solidFill>
                  <a:srgbClr val="000000"/>
                </a:solidFill>
              </a:endParaRPr>
            </a:p>
          </p:txBody>
        </p:sp>
        <p:sp>
          <p:nvSpPr>
            <p:cNvPr id="44" name="AutoShape 25"/>
            <p:cNvSpPr>
              <a:spLocks noChangeArrowheads="1"/>
            </p:cNvSpPr>
            <p:nvPr/>
          </p:nvSpPr>
          <p:spPr bwMode="auto">
            <a:xfrm>
              <a:off x="2503" y="2483"/>
              <a:ext cx="228" cy="142"/>
            </a:xfrm>
            <a:prstGeom prst="flowChartAlternateProcess">
              <a:avLst/>
            </a:prstGeom>
            <a:solidFill>
              <a:srgbClr val="5B9BD5"/>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dirty="0">
                <a:solidFill>
                  <a:srgbClr val="000000"/>
                </a:solidFill>
              </a:endParaRPr>
            </a:p>
          </p:txBody>
        </p:sp>
        <p:sp>
          <p:nvSpPr>
            <p:cNvPr id="45" name="AutoShape 26"/>
            <p:cNvSpPr>
              <a:spLocks noChangeArrowheads="1"/>
            </p:cNvSpPr>
            <p:nvPr/>
          </p:nvSpPr>
          <p:spPr bwMode="auto">
            <a:xfrm>
              <a:off x="2777" y="2483"/>
              <a:ext cx="228" cy="142"/>
            </a:xfrm>
            <a:prstGeom prst="flowChartAlternateProcess">
              <a:avLst/>
            </a:prstGeom>
            <a:solidFill>
              <a:srgbClr val="5B9BD5"/>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dirty="0">
                <a:solidFill>
                  <a:srgbClr val="000000"/>
                </a:solidFill>
              </a:endParaRPr>
            </a:p>
          </p:txBody>
        </p:sp>
        <p:sp>
          <p:nvSpPr>
            <p:cNvPr id="46" name="AutoShape 27"/>
            <p:cNvSpPr>
              <a:spLocks noChangeArrowheads="1"/>
            </p:cNvSpPr>
            <p:nvPr/>
          </p:nvSpPr>
          <p:spPr bwMode="auto">
            <a:xfrm>
              <a:off x="3051" y="2483"/>
              <a:ext cx="228" cy="142"/>
            </a:xfrm>
            <a:prstGeom prst="flowChartAlternateProcess">
              <a:avLst/>
            </a:prstGeom>
            <a:solidFill>
              <a:srgbClr val="5B9BD5"/>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dirty="0">
                <a:solidFill>
                  <a:srgbClr val="000000"/>
                </a:solidFill>
              </a:endParaRPr>
            </a:p>
          </p:txBody>
        </p:sp>
      </p:grpSp>
      <p:grpSp>
        <p:nvGrpSpPr>
          <p:cNvPr id="47" name="Group 46"/>
          <p:cNvGrpSpPr/>
          <p:nvPr/>
        </p:nvGrpSpPr>
        <p:grpSpPr>
          <a:xfrm>
            <a:off x="7902104" y="2279697"/>
            <a:ext cx="2640758" cy="4434724"/>
            <a:chOff x="6223000" y="2235200"/>
            <a:chExt cx="2589213" cy="4348163"/>
          </a:xfrm>
        </p:grpSpPr>
        <p:sp>
          <p:nvSpPr>
            <p:cNvPr id="48" name="AutoShape 12"/>
            <p:cNvSpPr>
              <a:spLocks noChangeArrowheads="1"/>
            </p:cNvSpPr>
            <p:nvPr/>
          </p:nvSpPr>
          <p:spPr bwMode="auto">
            <a:xfrm>
              <a:off x="6223000" y="2235200"/>
              <a:ext cx="2589213" cy="4348163"/>
            </a:xfrm>
            <a:prstGeom prst="roundRect">
              <a:avLst>
                <a:gd name="adj" fmla="val 2931"/>
              </a:avLst>
            </a:prstGeom>
            <a:solidFill>
              <a:srgbClr val="292929">
                <a:tint val="50000"/>
                <a:satMod val="300000"/>
              </a:srgbClr>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endParaRPr lang="en-US" sz="1600" kern="0" dirty="0">
                <a:latin typeface="Segoe UI (Body)"/>
              </a:endParaRPr>
            </a:p>
          </p:txBody>
        </p:sp>
        <p:sp>
          <p:nvSpPr>
            <p:cNvPr id="49" name="Text Box 28"/>
            <p:cNvSpPr txBox="1">
              <a:spLocks noChangeArrowheads="1"/>
            </p:cNvSpPr>
            <p:nvPr/>
          </p:nvSpPr>
          <p:spPr bwMode="auto">
            <a:xfrm>
              <a:off x="6977063" y="2287588"/>
              <a:ext cx="1820862" cy="346570"/>
            </a:xfrm>
            <a:prstGeom prst="rect">
              <a:avLst/>
            </a:prstGeom>
            <a:noFill/>
            <a:ln w="19050"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algn="ctr" defTabSz="914400">
                <a:defRPr sz="1600" kern="0">
                  <a:latin typeface="Segoe UI (Body)"/>
                </a:defRPr>
              </a:lvl1pPr>
            </a:lstStyle>
            <a:p>
              <a:r>
                <a:rPr lang="en-US" b="1" dirty="0"/>
                <a:t>Send Port</a:t>
              </a:r>
            </a:p>
          </p:txBody>
        </p:sp>
      </p:grpSp>
      <p:cxnSp>
        <p:nvCxnSpPr>
          <p:cNvPr id="50" name="AutoShape 29"/>
          <p:cNvCxnSpPr>
            <a:cxnSpLocks noChangeShapeType="1"/>
          </p:cNvCxnSpPr>
          <p:nvPr/>
        </p:nvCxnSpPr>
        <p:spPr bwMode="auto">
          <a:xfrm flipV="1">
            <a:off x="4320649" y="5313896"/>
            <a:ext cx="1442621" cy="304391"/>
          </a:xfrm>
          <a:prstGeom prst="bentConnector3">
            <a:avLst>
              <a:gd name="adj1" fmla="val 49944"/>
            </a:avLst>
          </a:prstGeom>
          <a:noFill/>
          <a:ln w="38100">
            <a:solidFill>
              <a:srgbClr val="CC0000"/>
            </a:solidFill>
            <a:miter lim="800000"/>
            <a:headEnd/>
            <a:tailEnd type="triangle" w="med" len="med"/>
          </a:ln>
        </p:spPr>
      </p:cxnSp>
      <p:cxnSp>
        <p:nvCxnSpPr>
          <p:cNvPr id="51" name="AutoShape 30"/>
          <p:cNvCxnSpPr>
            <a:cxnSpLocks noChangeShapeType="1"/>
          </p:cNvCxnSpPr>
          <p:nvPr/>
        </p:nvCxnSpPr>
        <p:spPr bwMode="auto">
          <a:xfrm>
            <a:off x="6695873" y="5313896"/>
            <a:ext cx="1424811" cy="304391"/>
          </a:xfrm>
          <a:prstGeom prst="bentConnector3">
            <a:avLst>
              <a:gd name="adj1" fmla="val 50000"/>
            </a:avLst>
          </a:prstGeom>
          <a:noFill/>
          <a:ln w="38100">
            <a:solidFill>
              <a:srgbClr val="CC0000"/>
            </a:solidFill>
            <a:miter lim="800000"/>
            <a:headEnd/>
            <a:tailEnd type="triangle" w="med" len="med"/>
          </a:ln>
        </p:spPr>
      </p:cxnSp>
      <p:sp>
        <p:nvSpPr>
          <p:cNvPr id="52" name="AutoShape 31"/>
          <p:cNvSpPr>
            <a:spLocks noChangeArrowheads="1"/>
          </p:cNvSpPr>
          <p:nvPr/>
        </p:nvSpPr>
        <p:spPr bwMode="auto">
          <a:xfrm>
            <a:off x="8127160" y="2791333"/>
            <a:ext cx="2190646" cy="1659581"/>
          </a:xfrm>
          <a:prstGeom prst="roundRect">
            <a:avLst>
              <a:gd name="adj" fmla="val 4167"/>
            </a:avLst>
          </a:prstGeom>
          <a:solidFill>
            <a:srgbClr val="236CA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endParaRPr lang="en-US" sz="1600" kern="0" dirty="0">
              <a:latin typeface="Segoe UI (Body)"/>
            </a:endParaRPr>
          </a:p>
        </p:txBody>
      </p:sp>
      <p:cxnSp>
        <p:nvCxnSpPr>
          <p:cNvPr id="53" name="AutoShape 35"/>
          <p:cNvCxnSpPr>
            <a:cxnSpLocks noChangeShapeType="1"/>
            <a:stCxn id="61" idx="0"/>
          </p:cNvCxnSpPr>
          <p:nvPr/>
        </p:nvCxnSpPr>
        <p:spPr bwMode="auto">
          <a:xfrm rot="5400000" flipH="1">
            <a:off x="7711860" y="3226063"/>
            <a:ext cx="2618089" cy="404776"/>
          </a:xfrm>
          <a:prstGeom prst="bentConnector3">
            <a:avLst>
              <a:gd name="adj1" fmla="val 41806"/>
            </a:avLst>
          </a:prstGeom>
          <a:noFill/>
          <a:ln w="38100">
            <a:solidFill>
              <a:srgbClr val="CC0000"/>
            </a:solidFill>
            <a:miter lim="800000"/>
            <a:headEnd/>
            <a:tailEnd type="triangle" w="med" len="med"/>
          </a:ln>
        </p:spPr>
      </p:cxnSp>
      <p:sp>
        <p:nvSpPr>
          <p:cNvPr id="54" name="AutoShape 37"/>
          <p:cNvSpPr>
            <a:spLocks noChangeArrowheads="1"/>
          </p:cNvSpPr>
          <p:nvPr/>
        </p:nvSpPr>
        <p:spPr bwMode="auto">
          <a:xfrm>
            <a:off x="8293927" y="2878765"/>
            <a:ext cx="1021655" cy="565067"/>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r>
              <a:rPr lang="en-US" sz="1600" kern="0" dirty="0">
                <a:latin typeface="Segoe UI (Body)"/>
              </a:rPr>
              <a:t>Send</a:t>
            </a:r>
            <a:br>
              <a:rPr lang="en-US" sz="1600" kern="0" dirty="0">
                <a:latin typeface="Segoe UI (Body)"/>
              </a:rPr>
            </a:br>
            <a:r>
              <a:rPr lang="en-US" sz="1600" kern="0" dirty="0">
                <a:latin typeface="Segoe UI (Body)"/>
              </a:rPr>
              <a:t>Adapter</a:t>
            </a:r>
          </a:p>
        </p:txBody>
      </p:sp>
      <p:sp>
        <p:nvSpPr>
          <p:cNvPr id="55" name="AutoShape 38"/>
          <p:cNvSpPr>
            <a:spLocks noChangeArrowheads="1"/>
          </p:cNvSpPr>
          <p:nvPr/>
        </p:nvSpPr>
        <p:spPr bwMode="auto">
          <a:xfrm>
            <a:off x="8742419" y="3798415"/>
            <a:ext cx="1021653" cy="565067"/>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r>
              <a:rPr lang="en-US" sz="1600" kern="0" dirty="0">
                <a:latin typeface="Segoe UI (Body)"/>
              </a:rPr>
              <a:t>Send</a:t>
            </a:r>
            <a:br>
              <a:rPr lang="en-US" sz="1600" kern="0" dirty="0">
                <a:latin typeface="Segoe UI (Body)"/>
              </a:rPr>
            </a:br>
            <a:r>
              <a:rPr lang="en-US" sz="1600" kern="0" dirty="0">
                <a:latin typeface="Segoe UI (Body)"/>
              </a:rPr>
              <a:t>Pipeline</a:t>
            </a:r>
          </a:p>
        </p:txBody>
      </p:sp>
      <p:sp>
        <p:nvSpPr>
          <p:cNvPr id="56" name="Line 42"/>
          <p:cNvSpPr>
            <a:spLocks noChangeShapeType="1"/>
          </p:cNvSpPr>
          <p:nvPr/>
        </p:nvSpPr>
        <p:spPr bwMode="auto">
          <a:xfrm>
            <a:off x="6164004" y="4450914"/>
            <a:ext cx="0" cy="630936"/>
          </a:xfrm>
          <a:prstGeom prst="line">
            <a:avLst/>
          </a:prstGeom>
          <a:noFill/>
          <a:ln w="38100">
            <a:solidFill>
              <a:srgbClr val="CC0000"/>
            </a:solidFill>
            <a:round/>
            <a:headEnd type="triangle" w="med" len="med"/>
            <a:tailEnd type="none" w="med" len="med"/>
          </a:ln>
        </p:spPr>
        <p:txBody>
          <a:bodyPr wrap="none" anchor="ctr"/>
          <a:lstStyle/>
          <a:p>
            <a:endParaRPr lang="en-US" sz="1836" dirty="0">
              <a:solidFill>
                <a:srgbClr val="000000"/>
              </a:solidFill>
            </a:endParaRPr>
          </a:p>
        </p:txBody>
      </p:sp>
      <p:sp>
        <p:nvSpPr>
          <p:cNvPr id="57" name="Line 42"/>
          <p:cNvSpPr>
            <a:spLocks noChangeShapeType="1"/>
          </p:cNvSpPr>
          <p:nvPr/>
        </p:nvSpPr>
        <p:spPr bwMode="auto">
          <a:xfrm>
            <a:off x="6311340" y="4450914"/>
            <a:ext cx="0" cy="630936"/>
          </a:xfrm>
          <a:prstGeom prst="line">
            <a:avLst/>
          </a:prstGeom>
          <a:noFill/>
          <a:ln w="38100">
            <a:solidFill>
              <a:srgbClr val="CC0000"/>
            </a:solidFill>
            <a:round/>
            <a:headEnd type="none" w="med" len="med"/>
            <a:tailEnd type="triangle" w="med" len="med"/>
          </a:ln>
        </p:spPr>
        <p:txBody>
          <a:bodyPr wrap="none" anchor="ctr"/>
          <a:lstStyle/>
          <a:p>
            <a:endParaRPr lang="en-US" sz="1836" dirty="0">
              <a:solidFill>
                <a:srgbClr val="000000"/>
              </a:solidFill>
            </a:endParaRPr>
          </a:p>
        </p:txBody>
      </p:sp>
      <p:sp>
        <p:nvSpPr>
          <p:cNvPr id="61" name="AutoShape 13"/>
          <p:cNvSpPr>
            <a:spLocks noChangeArrowheads="1"/>
          </p:cNvSpPr>
          <p:nvPr/>
        </p:nvSpPr>
        <p:spPr bwMode="auto">
          <a:xfrm>
            <a:off x="8128779" y="4737495"/>
            <a:ext cx="2187409" cy="1795586"/>
          </a:xfrm>
          <a:prstGeom prst="roundRect">
            <a:avLst>
              <a:gd name="adj" fmla="val 2931"/>
            </a:avLst>
          </a:prstGeom>
          <a:solidFill>
            <a:srgbClr val="8A9ED8"/>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t"/>
          <a:lstStyle/>
          <a:p>
            <a:pPr defTabSz="914400"/>
            <a:r>
              <a:rPr lang="en-US" sz="1600" kern="0" dirty="0">
                <a:latin typeface="Segoe UI (Body)"/>
              </a:rPr>
              <a:t>Mapping</a:t>
            </a:r>
          </a:p>
        </p:txBody>
      </p:sp>
      <p:sp>
        <p:nvSpPr>
          <p:cNvPr id="62" name="AutoShape 39"/>
          <p:cNvSpPr>
            <a:spLocks noChangeArrowheads="1"/>
          </p:cNvSpPr>
          <p:nvPr/>
        </p:nvSpPr>
        <p:spPr bwMode="auto">
          <a:xfrm>
            <a:off x="8353835" y="5123524"/>
            <a:ext cx="1737297" cy="596086"/>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r>
              <a:rPr lang="en-US" sz="1400" kern="0" dirty="0">
                <a:latin typeface="Segoe UI (Body)"/>
              </a:rPr>
              <a:t>TO: </a:t>
            </a:r>
            <a:r>
              <a:rPr lang="en-US" sz="1400" kern="0" dirty="0" err="1">
                <a:latin typeface="Segoe UI (Body)"/>
              </a:rPr>
              <a:t>NWTraders</a:t>
            </a:r>
            <a:r>
              <a:rPr lang="en-US" sz="1400" kern="0" dirty="0">
                <a:latin typeface="Segoe UI (Body)"/>
              </a:rPr>
              <a:t> (Flat file format)</a:t>
            </a:r>
          </a:p>
        </p:txBody>
      </p:sp>
      <p:sp>
        <p:nvSpPr>
          <p:cNvPr id="63" name="AutoShape 40"/>
          <p:cNvSpPr>
            <a:spLocks noChangeArrowheads="1"/>
          </p:cNvSpPr>
          <p:nvPr/>
        </p:nvSpPr>
        <p:spPr bwMode="auto">
          <a:xfrm>
            <a:off x="8353835" y="5774403"/>
            <a:ext cx="1737297" cy="596086"/>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r>
              <a:rPr lang="en-US" sz="1400" kern="0" dirty="0">
                <a:latin typeface="Segoe UI (Body)"/>
              </a:rPr>
              <a:t>FROM: </a:t>
            </a:r>
            <a:r>
              <a:rPr lang="en-US" sz="1400" kern="0" dirty="0" err="1">
                <a:latin typeface="Segoe UI (Body)"/>
              </a:rPr>
              <a:t>Fabrikam</a:t>
            </a:r>
            <a:r>
              <a:rPr lang="en-US" sz="1400" kern="0" dirty="0">
                <a:latin typeface="Segoe UI (Body)"/>
              </a:rPr>
              <a:t> (XML format)</a:t>
            </a:r>
          </a:p>
        </p:txBody>
      </p:sp>
      <p:sp>
        <p:nvSpPr>
          <p:cNvPr id="64" name="AutoShape 4"/>
          <p:cNvSpPr>
            <a:spLocks noChangeArrowheads="1"/>
          </p:cNvSpPr>
          <p:nvPr/>
        </p:nvSpPr>
        <p:spPr bwMode="auto">
          <a:xfrm>
            <a:off x="2130002" y="4737495"/>
            <a:ext cx="2187408" cy="1795586"/>
          </a:xfrm>
          <a:prstGeom prst="roundRect">
            <a:avLst>
              <a:gd name="adj" fmla="val 2931"/>
            </a:avLst>
          </a:prstGeom>
          <a:solidFill>
            <a:srgbClr val="8A9ED8"/>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t"/>
          <a:lstStyle/>
          <a:p>
            <a:pPr defTabSz="914400"/>
            <a:r>
              <a:rPr lang="en-US" sz="1600" kern="0">
                <a:latin typeface="Segoe UI (Body)"/>
              </a:rPr>
              <a:t>Mapping</a:t>
            </a:r>
          </a:p>
        </p:txBody>
      </p:sp>
      <p:sp>
        <p:nvSpPr>
          <p:cNvPr id="65" name="AutoShape 10"/>
          <p:cNvSpPr>
            <a:spLocks noChangeArrowheads="1"/>
          </p:cNvSpPr>
          <p:nvPr/>
        </p:nvSpPr>
        <p:spPr bwMode="auto">
          <a:xfrm>
            <a:off x="2355057" y="5123524"/>
            <a:ext cx="1737298" cy="596086"/>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r>
              <a:rPr lang="en-US" sz="1400" kern="0" dirty="0">
                <a:latin typeface="Segoe UI (Body)"/>
              </a:rPr>
              <a:t>FROM: </a:t>
            </a:r>
            <a:r>
              <a:rPr lang="en-US" sz="1400" kern="0" dirty="0" err="1">
                <a:latin typeface="Segoe UI (Body)"/>
              </a:rPr>
              <a:t>Contoso</a:t>
            </a:r>
            <a:r>
              <a:rPr lang="en-US" sz="1400" kern="0" dirty="0">
                <a:latin typeface="Segoe UI (Body)"/>
              </a:rPr>
              <a:t> (Flat file format)</a:t>
            </a:r>
          </a:p>
        </p:txBody>
      </p:sp>
      <p:sp>
        <p:nvSpPr>
          <p:cNvPr id="66" name="AutoShape 11"/>
          <p:cNvSpPr>
            <a:spLocks noChangeArrowheads="1"/>
          </p:cNvSpPr>
          <p:nvPr/>
        </p:nvSpPr>
        <p:spPr bwMode="auto">
          <a:xfrm>
            <a:off x="2355057" y="5774403"/>
            <a:ext cx="1737298" cy="596086"/>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r>
              <a:rPr lang="en-US" sz="1400" kern="0" dirty="0">
                <a:latin typeface="Segoe UI (Body)"/>
              </a:rPr>
              <a:t>TO: </a:t>
            </a:r>
            <a:r>
              <a:rPr lang="en-US" sz="1400" kern="0" dirty="0" err="1">
                <a:latin typeface="Segoe UI (Body)"/>
              </a:rPr>
              <a:t>Fabrikam</a:t>
            </a:r>
            <a:r>
              <a:rPr lang="en-US" sz="1400" kern="0" dirty="0">
                <a:latin typeface="Segoe UI (Body)"/>
              </a:rPr>
              <a:t> (XML format)</a:t>
            </a:r>
          </a:p>
        </p:txBody>
      </p:sp>
      <p:sp>
        <p:nvSpPr>
          <p:cNvPr id="70" name="AutoShape 8"/>
          <p:cNvSpPr>
            <a:spLocks noChangeArrowheads="1"/>
          </p:cNvSpPr>
          <p:nvPr/>
        </p:nvSpPr>
        <p:spPr bwMode="auto">
          <a:xfrm>
            <a:off x="2295151" y="2851240"/>
            <a:ext cx="1023273" cy="621736"/>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r>
              <a:rPr lang="en-US" sz="1600" kern="0" dirty="0">
                <a:latin typeface="Segoe UI (Body)"/>
              </a:rPr>
              <a:t>Receive</a:t>
            </a:r>
            <a:br>
              <a:rPr lang="en-US" sz="1600" kern="0" dirty="0">
                <a:latin typeface="Segoe UI (Body)"/>
              </a:rPr>
            </a:br>
            <a:r>
              <a:rPr lang="en-US" sz="1600" kern="0" dirty="0">
                <a:latin typeface="Segoe UI (Body)"/>
              </a:rPr>
              <a:t>Adapter</a:t>
            </a:r>
          </a:p>
        </p:txBody>
      </p:sp>
      <p:sp>
        <p:nvSpPr>
          <p:cNvPr id="71" name="AutoShape 9"/>
          <p:cNvSpPr>
            <a:spLocks noChangeArrowheads="1"/>
          </p:cNvSpPr>
          <p:nvPr/>
        </p:nvSpPr>
        <p:spPr bwMode="auto">
          <a:xfrm>
            <a:off x="2743642" y="3798415"/>
            <a:ext cx="1021655" cy="565067"/>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914400"/>
            <a:r>
              <a:rPr lang="en-US" sz="1600" kern="0">
                <a:latin typeface="Segoe UI (Body)"/>
              </a:rPr>
              <a:t>Receive</a:t>
            </a:r>
            <a:br>
              <a:rPr lang="en-US" sz="1600" kern="0">
                <a:latin typeface="Segoe UI (Body)"/>
              </a:rPr>
            </a:br>
            <a:r>
              <a:rPr lang="en-US" sz="1600" kern="0">
                <a:latin typeface="Segoe UI (Body)"/>
              </a:rPr>
              <a:t>Pipeline</a:t>
            </a:r>
          </a:p>
        </p:txBody>
      </p:sp>
      <p:grpSp>
        <p:nvGrpSpPr>
          <p:cNvPr id="2" name="Group 1"/>
          <p:cNvGrpSpPr/>
          <p:nvPr/>
        </p:nvGrpSpPr>
        <p:grpSpPr>
          <a:xfrm>
            <a:off x="5253252" y="5075704"/>
            <a:ext cx="1952638" cy="920717"/>
            <a:chOff x="5253252" y="5075704"/>
            <a:chExt cx="1952638" cy="920717"/>
          </a:xfrm>
        </p:grpSpPr>
        <p:sp>
          <p:nvSpPr>
            <p:cNvPr id="60" name="Text Box 14"/>
            <p:cNvSpPr txBox="1">
              <a:spLocks noChangeArrowheads="1"/>
            </p:cNvSpPr>
            <p:nvPr/>
          </p:nvSpPr>
          <p:spPr bwMode="auto">
            <a:xfrm>
              <a:off x="5253252" y="5671726"/>
              <a:ext cx="1952638" cy="324695"/>
            </a:xfrm>
            <a:prstGeom prst="rect">
              <a:avLst/>
            </a:prstGeom>
            <a:noFill/>
            <a:ln w="9525" algn="ctr">
              <a:noFill/>
              <a:miter lim="800000"/>
              <a:headEnd/>
              <a:tailEnd/>
            </a:ln>
          </p:spPr>
          <p:txBody>
            <a:bodyPr>
              <a:spAutoFit/>
            </a:bodyPr>
            <a:lstStyle/>
            <a:p>
              <a:pPr algn="ctr">
                <a:lnSpc>
                  <a:spcPct val="90000"/>
                </a:lnSpc>
                <a:spcBef>
                  <a:spcPct val="40000"/>
                </a:spcBef>
              </a:pPr>
              <a:r>
                <a:rPr lang="en-US" sz="1632" b="1" noProof="1" smtClean="0"/>
                <a:t>MessageBox</a:t>
              </a:r>
              <a:endParaRPr lang="en-US" sz="1632" b="1" noProof="1"/>
            </a:p>
          </p:txBody>
        </p:sp>
        <p:pic>
          <p:nvPicPr>
            <p:cNvPr id="73" name="Picture 72"/>
            <p:cNvPicPr>
              <a:picLocks noChangeAspect="1"/>
            </p:cNvPicPr>
            <p:nvPr/>
          </p:nvPicPr>
          <p:blipFill>
            <a:blip r:embed="rId4"/>
            <a:stretch>
              <a:fillRect/>
            </a:stretch>
          </p:blipFill>
          <p:spPr>
            <a:xfrm>
              <a:off x="5750316" y="5075704"/>
              <a:ext cx="974995" cy="478902"/>
            </a:xfrm>
            <a:prstGeom prst="rect">
              <a:avLst/>
            </a:prstGeom>
          </p:spPr>
        </p:pic>
      </p:grpSp>
    </p:spTree>
    <p:extLst>
      <p:ext uri="{BB962C8B-B14F-4D97-AF65-F5344CB8AC3E}">
        <p14:creationId xmlns:p14="http://schemas.microsoft.com/office/powerpoint/2010/main" val="3441198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par>
                          <p:cTn id="28" fill="hold">
                            <p:stCondLst>
                              <p:cond delay="3250"/>
                            </p:stCondLst>
                            <p:childTnLst>
                              <p:par>
                                <p:cTn id="29" presetID="22" presetClass="entr" presetSubtype="1"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1000"/>
                                        <p:tgtEl>
                                          <p:spTgt spid="36"/>
                                        </p:tgtEl>
                                      </p:cBhvr>
                                    </p:animEffect>
                                  </p:childTnLst>
                                </p:cTn>
                              </p:par>
                            </p:childTnLst>
                          </p:cTn>
                        </p:par>
                        <p:par>
                          <p:cTn id="32" fill="hold">
                            <p:stCondLst>
                              <p:cond delay="4250"/>
                            </p:stCondLst>
                            <p:childTnLst>
                              <p:par>
                                <p:cTn id="33" presetID="10" presetClass="entr" presetSubtype="0" fill="hold" grpId="0" nodeType="after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childTnLst>
                                </p:cTn>
                              </p:par>
                            </p:childTnLst>
                          </p:cTn>
                        </p:par>
                        <p:par>
                          <p:cTn id="36" fill="hold">
                            <p:stCondLst>
                              <p:cond delay="5250"/>
                            </p:stCondLst>
                            <p:childTnLst>
                              <p:par>
                                <p:cTn id="37" presetID="10" presetClass="entr" presetSubtype="0"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10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1000"/>
                                        <p:tgtEl>
                                          <p:spTgt spid="5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4" presetClass="entr" presetSubtype="10"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down)">
                                      <p:cBhvr>
                                        <p:cTn id="64" dur="500"/>
                                        <p:tgtEl>
                                          <p:spTgt spid="56"/>
                                        </p:tgtEl>
                                      </p:cBhvr>
                                    </p:animEffect>
                                  </p:childTnLst>
                                </p:cTn>
                              </p:par>
                            </p:childTnLst>
                          </p:cTn>
                        </p:par>
                        <p:par>
                          <p:cTn id="65" fill="hold">
                            <p:stCondLst>
                              <p:cond delay="1500"/>
                            </p:stCondLst>
                            <p:childTnLst>
                              <p:par>
                                <p:cTn id="66" presetID="22" presetClass="entr" presetSubtype="1" fill="hold" grpId="0" nodeType="after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wipe(up)">
                                      <p:cBhvr>
                                        <p:cTn id="68" dur="500"/>
                                        <p:tgtEl>
                                          <p:spTgt spid="5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childTnLst>
                          </p:cTn>
                        </p:par>
                        <p:par>
                          <p:cTn id="78" fill="hold">
                            <p:stCondLst>
                              <p:cond delay="1000"/>
                            </p:stCondLst>
                            <p:childTnLst>
                              <p:par>
                                <p:cTn id="79" presetID="22" presetClass="entr" presetSubtype="8" fill="hold"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wipe(left)">
                                      <p:cBhvr>
                                        <p:cTn id="81" dur="1000"/>
                                        <p:tgtEl>
                                          <p:spTgt spid="51"/>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childTnLst>
                          </p:cTn>
                        </p:par>
                        <p:par>
                          <p:cTn id="86" fill="hold">
                            <p:stCondLst>
                              <p:cond delay="2500"/>
                            </p:stCondLst>
                            <p:childTnLst>
                              <p:par>
                                <p:cTn id="87" presetID="10" presetClass="entr" presetSubtype="0" fill="hold" grpId="0" nodeType="after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fade">
                                      <p:cBhvr>
                                        <p:cTn id="89" dur="500"/>
                                        <p:tgtEl>
                                          <p:spTgt spid="62"/>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childTnLst>
                          </p:cTn>
                        </p:par>
                        <p:par>
                          <p:cTn id="94" fill="hold">
                            <p:stCondLst>
                              <p:cond delay="3500"/>
                            </p:stCondLst>
                            <p:childTnLst>
                              <p:par>
                                <p:cTn id="95" presetID="10" presetClass="entr" presetSubtype="0" fill="hold" grpId="0" nodeType="after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fade">
                                      <p:cBhvr>
                                        <p:cTn id="97" dur="500"/>
                                        <p:tgtEl>
                                          <p:spTgt spid="55"/>
                                        </p:tgtEl>
                                      </p:cBhvr>
                                    </p:animEffect>
                                  </p:childTnLst>
                                </p:cTn>
                              </p:par>
                            </p:childTnLst>
                          </p:cTn>
                        </p:par>
                        <p:par>
                          <p:cTn id="98" fill="hold">
                            <p:stCondLst>
                              <p:cond delay="4000"/>
                            </p:stCondLst>
                            <p:childTnLst>
                              <p:par>
                                <p:cTn id="99" presetID="10" presetClass="entr" presetSubtype="0" fill="hold" grpId="0" nodeType="afterEffect">
                                  <p:stCondLst>
                                    <p:cond delay="0"/>
                                  </p:stCondLst>
                                  <p:childTnLst>
                                    <p:set>
                                      <p:cBhvr>
                                        <p:cTn id="100" dur="1" fill="hold">
                                          <p:stCondLst>
                                            <p:cond delay="0"/>
                                          </p:stCondLst>
                                        </p:cTn>
                                        <p:tgtEl>
                                          <p:spTgt spid="54"/>
                                        </p:tgtEl>
                                        <p:attrNameLst>
                                          <p:attrName>style.visibility</p:attrName>
                                        </p:attrNameLst>
                                      </p:cBhvr>
                                      <p:to>
                                        <p:strVal val="visible"/>
                                      </p:to>
                                    </p:set>
                                    <p:animEffect transition="in" filter="fade">
                                      <p:cBhvr>
                                        <p:cTn id="101" dur="500"/>
                                        <p:tgtEl>
                                          <p:spTgt spid="54"/>
                                        </p:tgtEl>
                                      </p:cBhvr>
                                    </p:animEffect>
                                  </p:childTnLst>
                                </p:cTn>
                              </p:par>
                            </p:childTnLst>
                          </p:cTn>
                        </p:par>
                        <p:par>
                          <p:cTn id="102" fill="hold">
                            <p:stCondLst>
                              <p:cond delay="4500"/>
                            </p:stCondLst>
                            <p:childTnLst>
                              <p:par>
                                <p:cTn id="103" presetID="22" presetClass="entr" presetSubtype="4" fill="hold" nodeType="after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wipe(down)">
                                      <p:cBhvr>
                                        <p:cTn id="105" dur="1000"/>
                                        <p:tgtEl>
                                          <p:spTgt spid="53"/>
                                        </p:tgtEl>
                                      </p:cBhvr>
                                    </p:animEffect>
                                  </p:childTnLst>
                                </p:cTn>
                              </p:par>
                            </p:childTnLst>
                          </p:cTn>
                        </p:par>
                        <p:par>
                          <p:cTn id="106" fill="hold">
                            <p:stCondLst>
                              <p:cond delay="5500"/>
                            </p:stCondLst>
                            <p:childTnLst>
                              <p:par>
                                <p:cTn id="107" presetID="10" presetClass="entr" presetSubtype="0" fill="hold"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2" grpId="0" animBg="1"/>
      <p:bldP spid="54" grpId="0" animBg="1"/>
      <p:bldP spid="55" grpId="0" animBg="1"/>
      <p:bldP spid="56" grpId="0" animBg="1"/>
      <p:bldP spid="57" grpId="0" animBg="1"/>
      <p:bldP spid="61" grpId="0" animBg="1"/>
      <p:bldP spid="62" grpId="0" animBg="1"/>
      <p:bldP spid="63" grpId="0" animBg="1"/>
      <p:bldP spid="64" grpId="0" animBg="1"/>
      <p:bldP spid="65" grpId="0" animBg="1"/>
      <p:bldP spid="66" grpId="0" animBg="1"/>
      <p:bldP spid="70" grpId="0" animBg="1"/>
      <p:bldP spid="7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02149" y="4519276"/>
            <a:ext cx="10100664" cy="2433530"/>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24841" y="4519276"/>
            <a:ext cx="9986793" cy="730085"/>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5"/>
              </a:buBlip>
            </a:pPr>
            <a:endParaRPr lang="en-US" sz="2400" dirty="0">
              <a:gradFill>
                <a:gsLst>
                  <a:gs pos="0">
                    <a:srgbClr val="FFFFFF"/>
                  </a:gs>
                  <a:gs pos="100000">
                    <a:srgbClr val="FFFFFF"/>
                  </a:gs>
                </a:gsLst>
                <a:lin ang="5400000" scaled="0"/>
              </a:gradFill>
            </a:endParaRPr>
          </a:p>
        </p:txBody>
      </p:sp>
      <p:grpSp>
        <p:nvGrpSpPr>
          <p:cNvPr id="4" name="Group 3"/>
          <p:cNvGrpSpPr/>
          <p:nvPr/>
        </p:nvGrpSpPr>
        <p:grpSpPr>
          <a:xfrm>
            <a:off x="3985989" y="1841079"/>
            <a:ext cx="7221966" cy="2684240"/>
            <a:chOff x="476254" y="2417159"/>
            <a:chExt cx="11204704"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5"/>
                </a:buBlip>
              </a:pPr>
              <a:endParaRPr lang="en-US" sz="2400" dirty="0">
                <a:gradFill>
                  <a:gsLst>
                    <a:gs pos="0">
                      <a:srgbClr val="FFFFFF"/>
                    </a:gs>
                    <a:gs pos="100000">
                      <a:srgbClr val="FFFFFF"/>
                    </a:gs>
                  </a:gsLst>
                  <a:lin ang="5400000" scaled="0"/>
                </a:gradFill>
              </a:endParaRPr>
            </a:p>
          </p:txBody>
        </p:sp>
        <p:sp>
          <p:nvSpPr>
            <p:cNvPr id="6" name="Rectangle 5"/>
            <p:cNvSpPr/>
            <p:nvPr/>
          </p:nvSpPr>
          <p:spPr>
            <a:xfrm>
              <a:off x="476254" y="3205405"/>
              <a:ext cx="11013087" cy="101073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lvl="1" indent="-403225" defTabSz="914400">
                <a:lnSpc>
                  <a:spcPct val="90000"/>
                </a:lnSpc>
                <a:spcBef>
                  <a:spcPct val="20000"/>
                </a:spcBef>
                <a:buSzPct val="105000"/>
                <a:buFontTx/>
                <a:buBlip>
                  <a:blip r:embed="rId6"/>
                </a:buBlip>
              </a:pPr>
              <a:r>
                <a:rPr lang="en-US" sz="2000" dirty="0" smtClean="0">
                  <a:solidFill>
                    <a:srgbClr val="FFFFFF">
                      <a:alpha val="99000"/>
                    </a:srgbClr>
                  </a:solidFill>
                </a:rPr>
                <a:t>sandro.pereira@devscope.net</a:t>
              </a:r>
            </a:p>
            <a:p>
              <a:pPr marL="860425" lvl="1" indent="-403225" defTabSz="914400">
                <a:lnSpc>
                  <a:spcPct val="90000"/>
                </a:lnSpc>
                <a:spcBef>
                  <a:spcPct val="20000"/>
                </a:spcBef>
                <a:buSzPct val="105000"/>
                <a:buFontTx/>
                <a:buBlip>
                  <a:blip r:embed="rId6"/>
                </a:buBlip>
              </a:pPr>
              <a:r>
                <a:rPr lang="en-US" sz="2000" noProof="1" smtClean="0">
                  <a:solidFill>
                    <a:srgbClr val="FFFFFF">
                      <a:alpha val="99000"/>
                    </a:srgbClr>
                  </a:solidFill>
                </a:rPr>
                <a:t>linkedin.com/in/sandropereira</a:t>
              </a:r>
            </a:p>
            <a:p>
              <a:pPr marL="860425" lvl="1" indent="-403225" defTabSz="914400">
                <a:lnSpc>
                  <a:spcPct val="90000"/>
                </a:lnSpc>
                <a:spcBef>
                  <a:spcPct val="20000"/>
                </a:spcBef>
                <a:buSzPct val="105000"/>
                <a:buFontTx/>
                <a:buBlip>
                  <a:blip r:embed="rId6"/>
                </a:buBlip>
              </a:pPr>
              <a:r>
                <a:rPr lang="en-US" sz="2000" dirty="0" smtClean="0">
                  <a:solidFill>
                    <a:srgbClr val="FFFFFF">
                      <a:alpha val="99000"/>
                    </a:srgbClr>
                  </a:solidFill>
                </a:rPr>
                <a:t>@</a:t>
              </a:r>
              <a:r>
                <a:rPr lang="en-US" sz="2000" dirty="0">
                  <a:solidFill>
                    <a:srgbClr val="FFFFFF">
                      <a:alpha val="99000"/>
                    </a:srgbClr>
                  </a:solidFill>
                </a:rPr>
                <a:t>sandro_asp </a:t>
              </a:r>
              <a:endParaRPr lang="en-US" sz="2000" dirty="0" smtClean="0">
                <a:solidFill>
                  <a:srgbClr val="FFFFFF">
                    <a:alpha val="99000"/>
                  </a:srgbClr>
                </a:solidFill>
              </a:endParaRPr>
            </a:p>
            <a:p>
              <a:pPr marL="860425" lvl="1" indent="-403225" defTabSz="914400">
                <a:lnSpc>
                  <a:spcPct val="90000"/>
                </a:lnSpc>
                <a:spcBef>
                  <a:spcPct val="20000"/>
                </a:spcBef>
                <a:buSzPct val="105000"/>
                <a:buFontTx/>
                <a:buBlip>
                  <a:blip r:embed="rId6"/>
                </a:buBlip>
              </a:pPr>
              <a:r>
                <a:rPr lang="en-US" sz="2000" dirty="0" smtClean="0">
                  <a:solidFill>
                    <a:srgbClr val="FFFFFF">
                      <a:alpha val="99000"/>
                    </a:srgbClr>
                  </a:solidFill>
                </a:rPr>
                <a:t>sandroaspbiztalkblog.wordpress.com</a:t>
              </a:r>
              <a:endParaRPr lang="en-US" sz="2000" dirty="0">
                <a:solidFill>
                  <a:srgbClr val="FFFFFF">
                    <a:alpha val="99000"/>
                  </a:srgbClr>
                </a:solidFill>
              </a:endParaRPr>
            </a:p>
          </p:txBody>
        </p:sp>
      </p:grpSp>
      <p:sp>
        <p:nvSpPr>
          <p:cNvPr id="7" name="Title 1"/>
          <p:cNvSpPr>
            <a:spLocks noGrp="1"/>
          </p:cNvSpPr>
          <p:nvPr/>
        </p:nvSpPr>
        <p:spPr>
          <a:xfrm>
            <a:off x="1221162" y="367584"/>
            <a:ext cx="10613699" cy="747897"/>
          </a:xfrm>
          <a:prstGeom prst="rect">
            <a:avLst/>
          </a:prstGeom>
        </p:spPr>
        <p:txBody>
          <a:bodyPr vert="horz" wrap="square" lIns="146304" tIns="91440" rIns="146304" bIns="91440" rtlCol="0" anchor="t">
            <a:noAutofit/>
          </a:bodyPr>
          <a:lstStyle/>
          <a:p>
            <a:pPr>
              <a:lnSpc>
                <a:spcPct val="90000"/>
              </a:lnSpc>
              <a:spcBef>
                <a:spcPct val="0"/>
              </a:spcBef>
            </a:pPr>
            <a:r>
              <a:rPr lang="en-US" sz="5400" spc="-102" dirty="0" smtClean="0">
                <a:ln w="3175">
                  <a:noFill/>
                </a:ln>
                <a:gradFill>
                  <a:gsLst>
                    <a:gs pos="1250">
                      <a:srgbClr val="FFFFFF"/>
                    </a:gs>
                    <a:gs pos="100000">
                      <a:srgbClr val="FFFFFF"/>
                    </a:gs>
                  </a:gsLst>
                  <a:lin ang="5400000" scaled="0"/>
                </a:gradFill>
                <a:latin typeface="Segoe UI Light"/>
                <a:cs typeface="Segoe UI" pitchFamily="34" charset="0"/>
              </a:rPr>
              <a:t>Hello </a:t>
            </a:r>
            <a:r>
              <a:rPr lang="en-US" sz="5400" spc="-102" dirty="0" err="1" smtClean="0">
                <a:ln w="3175">
                  <a:noFill/>
                </a:ln>
                <a:gradFill>
                  <a:gsLst>
                    <a:gs pos="1250">
                      <a:srgbClr val="FFFFFF"/>
                    </a:gs>
                    <a:gs pos="100000">
                      <a:srgbClr val="FFFFFF"/>
                    </a:gs>
                  </a:gsLst>
                  <a:lin ang="5400000" scaled="0"/>
                </a:gradFill>
                <a:latin typeface="Segoe UI Light"/>
                <a:cs typeface="Segoe UI" pitchFamily="34" charset="0"/>
              </a:rPr>
              <a:t>Porto.Data</a:t>
            </a:r>
            <a:r>
              <a:rPr lang="en-US" sz="5400" spc="-102" dirty="0" smtClean="0">
                <a:ln w="3175">
                  <a:noFill/>
                </a:ln>
                <a:gradFill>
                  <a:gsLst>
                    <a:gs pos="1250">
                      <a:srgbClr val="FFFFFF"/>
                    </a:gs>
                    <a:gs pos="100000">
                      <a:srgbClr val="FFFFFF"/>
                    </a:gs>
                  </a:gsLst>
                  <a:lin ang="5400000" scaled="0"/>
                </a:gradFill>
                <a:latin typeface="Segoe UI Light"/>
                <a:cs typeface="Segoe UI" pitchFamily="34" charset="0"/>
              </a:rPr>
              <a:t>, </a:t>
            </a:r>
            <a:r>
              <a:rPr lang="en-US" sz="5400" spc="-102" dirty="0">
                <a:ln w="3175">
                  <a:noFill/>
                </a:ln>
                <a:gradFill>
                  <a:gsLst>
                    <a:gs pos="1250">
                      <a:srgbClr val="FFFFFF"/>
                    </a:gs>
                    <a:gs pos="100000">
                      <a:srgbClr val="FFFFFF"/>
                    </a:gs>
                  </a:gsLst>
                  <a:lin ang="5400000" scaled="0"/>
                </a:gradFill>
                <a:latin typeface="Segoe UI Light"/>
                <a:cs typeface="Segoe UI" pitchFamily="34" charset="0"/>
              </a:rPr>
              <a:t>good </a:t>
            </a:r>
            <a:r>
              <a:rPr lang="en-US" sz="5400" spc="-102" dirty="0" smtClean="0">
                <a:ln w="3175">
                  <a:noFill/>
                </a:ln>
                <a:gradFill>
                  <a:gsLst>
                    <a:gs pos="1250">
                      <a:srgbClr val="FFFFFF"/>
                    </a:gs>
                    <a:gs pos="100000">
                      <a:srgbClr val="FFFFFF"/>
                    </a:gs>
                  </a:gsLst>
                  <a:lin ang="5400000" scaled="0"/>
                </a:gradFill>
                <a:latin typeface="Segoe UI Light"/>
                <a:cs typeface="Segoe UI" pitchFamily="34" charset="0"/>
              </a:rPr>
              <a:t>night! </a:t>
            </a:r>
            <a:endParaRPr lang="en-US" sz="5400" spc="-102" dirty="0">
              <a:ln w="3175">
                <a:noFill/>
              </a:ln>
              <a:gradFill>
                <a:gsLst>
                  <a:gs pos="1250">
                    <a:srgbClr val="FFFFFF"/>
                  </a:gs>
                  <a:gs pos="100000">
                    <a:srgbClr val="FFFFFF"/>
                  </a:gs>
                </a:gsLst>
                <a:lin ang="5400000" scaled="0"/>
              </a:gradFill>
              <a:latin typeface="Segoe UI Light"/>
              <a:cs typeface="Segoe UI" pitchFamily="34"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1162" y="1841078"/>
            <a:ext cx="2785204" cy="2684241"/>
          </a:xfrm>
          <a:prstGeom prst="rect">
            <a:avLst/>
          </a:prstGeom>
        </p:spPr>
      </p:pic>
      <p:sp>
        <p:nvSpPr>
          <p:cNvPr id="12" name="Text Placeholder 30"/>
          <p:cNvSpPr txBox="1">
            <a:spLocks/>
          </p:cNvSpPr>
          <p:nvPr/>
        </p:nvSpPr>
        <p:spPr>
          <a:xfrm>
            <a:off x="8666509" y="4577382"/>
            <a:ext cx="2961635" cy="8382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sz="2000" b="1" dirty="0" smtClean="0">
                <a:gradFill>
                  <a:gsLst>
                    <a:gs pos="1250">
                      <a:srgbClr val="FFFFFF"/>
                    </a:gs>
                    <a:gs pos="100000">
                      <a:srgbClr val="FFFFFF"/>
                    </a:gs>
                  </a:gsLst>
                  <a:lin ang="5400000" scaled="0"/>
                </a:gradFill>
              </a:rPr>
              <a:t>+</a:t>
            </a:r>
            <a:r>
              <a:rPr lang="pt-PT" sz="2000" b="1" dirty="0">
                <a:gradFill>
                  <a:gsLst>
                    <a:gs pos="1250">
                      <a:srgbClr val="FFFFFF"/>
                    </a:gs>
                    <a:gs pos="100000">
                      <a:srgbClr val="FFFFFF"/>
                    </a:gs>
                  </a:gsLst>
                  <a:lin ang="5400000" scaled="0"/>
                </a:gradFill>
              </a:rPr>
              <a:t>351 223 751 350</a:t>
            </a:r>
          </a:p>
          <a:p>
            <a:r>
              <a:rPr lang="pt-PT" sz="2000" b="1" dirty="0">
                <a:gradFill>
                  <a:gsLst>
                    <a:gs pos="1250">
                      <a:srgbClr val="FFFFFF"/>
                    </a:gs>
                    <a:gs pos="100000">
                      <a:srgbClr val="FFFFFF"/>
                    </a:gs>
                  </a:gsLst>
                  <a:lin ang="5400000" scaled="0"/>
                </a:gradFill>
              </a:rPr>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3614" y="4402429"/>
            <a:ext cx="2308359" cy="969823"/>
          </a:xfrm>
          <a:prstGeom prst="rect">
            <a:avLst/>
          </a:prstGeom>
        </p:spPr>
      </p:pic>
      <p:sp>
        <p:nvSpPr>
          <p:cNvPr id="16" name="Text Placeholder 2"/>
          <p:cNvSpPr txBox="1">
            <a:spLocks/>
          </p:cNvSpPr>
          <p:nvPr/>
        </p:nvSpPr>
        <p:spPr>
          <a:xfrm>
            <a:off x="4274021" y="1841501"/>
            <a:ext cx="6948414" cy="141870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smtClean="0">
                <a:gradFill>
                  <a:gsLst>
                    <a:gs pos="1250">
                      <a:srgbClr val="FFFFFF"/>
                    </a:gs>
                    <a:gs pos="100000">
                      <a:srgbClr val="FFFFFF"/>
                    </a:gs>
                  </a:gsLst>
                  <a:lin ang="5400000" scaled="0"/>
                </a:gradFill>
              </a:rPr>
              <a:t>Sandro Pereira</a:t>
            </a:r>
          </a:p>
          <a:p>
            <a:pPr marL="0" indent="0">
              <a:buFont typeface="Arial" pitchFamily="34" charset="0"/>
              <a:buNone/>
            </a:pPr>
            <a:r>
              <a:rPr lang="en-US" sz="2000" dirty="0" smtClean="0">
                <a:gradFill>
                  <a:gsLst>
                    <a:gs pos="1250">
                      <a:srgbClr val="FFFFFF"/>
                    </a:gs>
                    <a:gs pos="100000">
                      <a:srgbClr val="FFFFFF"/>
                    </a:gs>
                  </a:gsLst>
                  <a:lin ang="5400000" scaled="0"/>
                </a:gradFill>
              </a:rPr>
              <a:t>Senior Software Developer | Microsoft Integration MVP</a:t>
            </a:r>
          </a:p>
          <a:p>
            <a:endParaRPr lang="pt-PT"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1070995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sz="4800" dirty="0"/>
              <a:t>What Is a Pipeline?</a:t>
            </a:r>
          </a:p>
        </p:txBody>
      </p:sp>
      <p:sp>
        <p:nvSpPr>
          <p:cNvPr id="9" name="AutoShape 102"/>
          <p:cNvSpPr>
            <a:spLocks noChangeArrowheads="1"/>
          </p:cNvSpPr>
          <p:nvPr/>
        </p:nvSpPr>
        <p:spPr bwMode="auto">
          <a:xfrm>
            <a:off x="1946752" y="4042848"/>
            <a:ext cx="1727583" cy="2109691"/>
          </a:xfrm>
          <a:prstGeom prst="roundRect">
            <a:avLst>
              <a:gd name="adj" fmla="val 2931"/>
            </a:avLst>
          </a:prstGeom>
          <a:solidFill>
            <a:srgbClr val="236CA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t"/>
          <a:lstStyle/>
          <a:p>
            <a:pPr algn="ctr" defTabSz="914400"/>
            <a:r>
              <a:rPr lang="en-US" sz="1600" kern="0" dirty="0">
                <a:latin typeface="Segoe UI (Body)"/>
              </a:rPr>
              <a:t>Receive Pipeline</a:t>
            </a:r>
          </a:p>
        </p:txBody>
      </p:sp>
      <p:sp>
        <p:nvSpPr>
          <p:cNvPr id="10" name="AutoShape 101"/>
          <p:cNvSpPr>
            <a:spLocks noChangeArrowheads="1"/>
          </p:cNvSpPr>
          <p:nvPr/>
        </p:nvSpPr>
        <p:spPr bwMode="auto">
          <a:xfrm>
            <a:off x="6007790" y="4086405"/>
            <a:ext cx="1727583" cy="2109691"/>
          </a:xfrm>
          <a:prstGeom prst="roundRect">
            <a:avLst>
              <a:gd name="adj" fmla="val 2931"/>
            </a:avLst>
          </a:prstGeom>
          <a:solidFill>
            <a:srgbClr val="236CA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t"/>
          <a:lstStyle/>
          <a:p>
            <a:pPr algn="ctr" defTabSz="914400"/>
            <a:r>
              <a:rPr lang="en-US" sz="1600" kern="0" dirty="0">
                <a:latin typeface="Segoe UI (Body)"/>
              </a:rPr>
              <a:t>Send Pipeline</a:t>
            </a:r>
          </a:p>
        </p:txBody>
      </p:sp>
      <p:sp>
        <p:nvSpPr>
          <p:cNvPr id="11" name="AutoShape 74"/>
          <p:cNvSpPr>
            <a:spLocks noChangeArrowheads="1"/>
          </p:cNvSpPr>
          <p:nvPr/>
        </p:nvSpPr>
        <p:spPr bwMode="auto">
          <a:xfrm>
            <a:off x="3961219" y="3137222"/>
            <a:ext cx="1727583" cy="2109691"/>
          </a:xfrm>
          <a:prstGeom prst="roundRect">
            <a:avLst>
              <a:gd name="adj" fmla="val 2931"/>
            </a:avLst>
          </a:prstGeom>
          <a:solidFill>
            <a:srgbClr val="292929">
              <a:tint val="50000"/>
              <a:satMod val="300000"/>
            </a:srgbClr>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t"/>
          <a:lstStyle/>
          <a:p>
            <a:pPr algn="ctr" defTabSz="914400"/>
            <a:r>
              <a:rPr lang="en-US" sz="1600" kern="0" dirty="0">
                <a:solidFill>
                  <a:srgbClr val="FFFFFF"/>
                </a:solidFill>
                <a:latin typeface="Segoe UI (Body)"/>
              </a:rPr>
              <a:t>Orchestration</a:t>
            </a:r>
          </a:p>
        </p:txBody>
      </p:sp>
      <p:sp>
        <p:nvSpPr>
          <p:cNvPr id="13" name="AutoShape 20"/>
          <p:cNvSpPr>
            <a:spLocks noChangeArrowheads="1"/>
          </p:cNvSpPr>
          <p:nvPr/>
        </p:nvSpPr>
        <p:spPr bwMode="auto">
          <a:xfrm flipV="1">
            <a:off x="2307812" y="4455720"/>
            <a:ext cx="446872" cy="1429668"/>
          </a:xfrm>
          <a:prstGeom prst="roundRect">
            <a:avLst>
              <a:gd name="adj" fmla="val 8222"/>
            </a:avLst>
          </a:prstGeom>
          <a:noFill/>
          <a:ln w="38100" algn="ctr">
            <a:solidFill>
              <a:srgbClr val="CC0000"/>
            </a:solidFill>
            <a:round/>
            <a:headEnd/>
            <a:tailEnd/>
          </a:ln>
          <a:effectLst/>
        </p:spPr>
        <p:txBody>
          <a:bodyPr wrap="none" anchor="ctr"/>
          <a:lstStyle/>
          <a:p>
            <a:endParaRPr lang="en-US" sz="1836"/>
          </a:p>
        </p:txBody>
      </p:sp>
      <p:pic>
        <p:nvPicPr>
          <p:cNvPr id="15" name="Picture 39" descr="ServerProcess01"/>
          <p:cNvPicPr>
            <a:picLocks noChangeAspect="1" noChangeArrowheads="1"/>
          </p:cNvPicPr>
          <p:nvPr/>
        </p:nvPicPr>
        <p:blipFill>
          <a:blip r:embed="rId3" cstate="print"/>
          <a:srcRect/>
          <a:stretch>
            <a:fillRect/>
          </a:stretch>
        </p:blipFill>
        <p:spPr bwMode="auto">
          <a:xfrm>
            <a:off x="2369338" y="4609534"/>
            <a:ext cx="317344" cy="244484"/>
          </a:xfrm>
          <a:prstGeom prst="rect">
            <a:avLst/>
          </a:prstGeom>
          <a:noFill/>
        </p:spPr>
      </p:pic>
      <p:pic>
        <p:nvPicPr>
          <p:cNvPr id="16" name="Picture 56" descr="ServerProcess01"/>
          <p:cNvPicPr>
            <a:picLocks noChangeAspect="1" noChangeArrowheads="1"/>
          </p:cNvPicPr>
          <p:nvPr/>
        </p:nvPicPr>
        <p:blipFill>
          <a:blip r:embed="rId3" cstate="print"/>
          <a:srcRect/>
          <a:stretch>
            <a:fillRect/>
          </a:stretch>
        </p:blipFill>
        <p:spPr bwMode="auto">
          <a:xfrm>
            <a:off x="2366100" y="4897735"/>
            <a:ext cx="317344" cy="244484"/>
          </a:xfrm>
          <a:prstGeom prst="rect">
            <a:avLst/>
          </a:prstGeom>
          <a:noFill/>
        </p:spPr>
      </p:pic>
      <p:pic>
        <p:nvPicPr>
          <p:cNvPr id="17" name="Picture 57" descr="ServerProcess01"/>
          <p:cNvPicPr>
            <a:picLocks noChangeAspect="1" noChangeArrowheads="1"/>
          </p:cNvPicPr>
          <p:nvPr/>
        </p:nvPicPr>
        <p:blipFill>
          <a:blip r:embed="rId3" cstate="print"/>
          <a:srcRect/>
          <a:stretch>
            <a:fillRect/>
          </a:stretch>
        </p:blipFill>
        <p:spPr bwMode="auto">
          <a:xfrm>
            <a:off x="2362862" y="5192411"/>
            <a:ext cx="317344" cy="244484"/>
          </a:xfrm>
          <a:prstGeom prst="rect">
            <a:avLst/>
          </a:prstGeom>
          <a:noFill/>
        </p:spPr>
      </p:pic>
      <p:pic>
        <p:nvPicPr>
          <p:cNvPr id="20" name="Picture 58" descr="ServerProcess01"/>
          <p:cNvPicPr>
            <a:picLocks noChangeAspect="1" noChangeArrowheads="1"/>
          </p:cNvPicPr>
          <p:nvPr/>
        </p:nvPicPr>
        <p:blipFill>
          <a:blip r:embed="rId3" cstate="print"/>
          <a:srcRect/>
          <a:stretch>
            <a:fillRect/>
          </a:stretch>
        </p:blipFill>
        <p:spPr bwMode="auto">
          <a:xfrm>
            <a:off x="2359623" y="5483850"/>
            <a:ext cx="317344" cy="244484"/>
          </a:xfrm>
          <a:prstGeom prst="rect">
            <a:avLst/>
          </a:prstGeom>
          <a:noFill/>
        </p:spPr>
      </p:pic>
      <p:pic>
        <p:nvPicPr>
          <p:cNvPr id="21" name="Picture 59" descr="ServerProcess01"/>
          <p:cNvPicPr>
            <a:picLocks noChangeAspect="1" noChangeArrowheads="1"/>
          </p:cNvPicPr>
          <p:nvPr/>
        </p:nvPicPr>
        <p:blipFill>
          <a:blip r:embed="rId3" cstate="print"/>
          <a:srcRect/>
          <a:stretch>
            <a:fillRect/>
          </a:stretch>
        </p:blipFill>
        <p:spPr bwMode="auto">
          <a:xfrm>
            <a:off x="7024586" y="4868432"/>
            <a:ext cx="317344" cy="244485"/>
          </a:xfrm>
          <a:prstGeom prst="rect">
            <a:avLst/>
          </a:prstGeom>
          <a:noFill/>
        </p:spPr>
      </p:pic>
      <p:pic>
        <p:nvPicPr>
          <p:cNvPr id="22" name="Picture 60" descr="ServerProcess01"/>
          <p:cNvPicPr>
            <a:picLocks noChangeAspect="1" noChangeArrowheads="1"/>
          </p:cNvPicPr>
          <p:nvPr/>
        </p:nvPicPr>
        <p:blipFill>
          <a:blip r:embed="rId3" cstate="print"/>
          <a:srcRect/>
          <a:stretch>
            <a:fillRect/>
          </a:stretch>
        </p:blipFill>
        <p:spPr bwMode="auto">
          <a:xfrm>
            <a:off x="7021348" y="5201967"/>
            <a:ext cx="317344" cy="244485"/>
          </a:xfrm>
          <a:prstGeom prst="rect">
            <a:avLst/>
          </a:prstGeom>
          <a:noFill/>
        </p:spPr>
      </p:pic>
      <p:pic>
        <p:nvPicPr>
          <p:cNvPr id="23" name="Picture 61" descr="ServerProcess01"/>
          <p:cNvPicPr>
            <a:picLocks noChangeAspect="1" noChangeArrowheads="1"/>
          </p:cNvPicPr>
          <p:nvPr/>
        </p:nvPicPr>
        <p:blipFill>
          <a:blip r:embed="rId3" cstate="print"/>
          <a:srcRect/>
          <a:stretch>
            <a:fillRect/>
          </a:stretch>
        </p:blipFill>
        <p:spPr bwMode="auto">
          <a:xfrm>
            <a:off x="7018110" y="5512835"/>
            <a:ext cx="317344" cy="244485"/>
          </a:xfrm>
          <a:prstGeom prst="rect">
            <a:avLst/>
          </a:prstGeom>
          <a:noFill/>
        </p:spPr>
      </p:pic>
      <p:sp>
        <p:nvSpPr>
          <p:cNvPr id="24" name="AutoShape 62"/>
          <p:cNvSpPr>
            <a:spLocks noChangeArrowheads="1"/>
          </p:cNvSpPr>
          <p:nvPr/>
        </p:nvSpPr>
        <p:spPr bwMode="auto">
          <a:xfrm flipV="1">
            <a:off x="6966298" y="4756714"/>
            <a:ext cx="446872" cy="1079941"/>
          </a:xfrm>
          <a:prstGeom prst="roundRect">
            <a:avLst>
              <a:gd name="adj" fmla="val 8222"/>
            </a:avLst>
          </a:prstGeom>
          <a:noFill/>
          <a:ln w="38100" algn="ctr">
            <a:solidFill>
              <a:srgbClr val="CC0000"/>
            </a:solidFill>
            <a:round/>
            <a:headEnd/>
            <a:tailEnd/>
          </a:ln>
          <a:effectLst/>
        </p:spPr>
        <p:txBody>
          <a:bodyPr wrap="none" anchor="ctr"/>
          <a:lstStyle/>
          <a:p>
            <a:endParaRPr lang="en-US" sz="1836"/>
          </a:p>
        </p:txBody>
      </p:sp>
      <p:sp>
        <p:nvSpPr>
          <p:cNvPr id="26" name="AutoShape 103"/>
          <p:cNvSpPr>
            <a:spLocks noChangeArrowheads="1"/>
          </p:cNvSpPr>
          <p:nvPr/>
        </p:nvSpPr>
        <p:spPr bwMode="auto">
          <a:xfrm>
            <a:off x="6146229" y="1048990"/>
            <a:ext cx="5922864" cy="2718092"/>
          </a:xfrm>
          <a:prstGeom prst="roundRect">
            <a:avLst>
              <a:gd name="adj" fmla="val 4577"/>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9907"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Use pipelines to:</a:t>
            </a:r>
          </a:p>
        </p:txBody>
      </p:sp>
      <p:sp>
        <p:nvSpPr>
          <p:cNvPr id="27" name="AutoShape 104"/>
          <p:cNvSpPr>
            <a:spLocks noChangeArrowheads="1"/>
          </p:cNvSpPr>
          <p:nvPr/>
        </p:nvSpPr>
        <p:spPr bwMode="auto">
          <a:xfrm>
            <a:off x="6146229" y="1611297"/>
            <a:ext cx="5922864" cy="2101989"/>
          </a:xfrm>
          <a:prstGeom prst="roundRect">
            <a:avLst>
              <a:gd name="adj" fmla="val 4155"/>
            </a:avLst>
          </a:prstGeom>
        </p:spPr>
        <p:txBody>
          <a:bodyPr wrap="square">
            <a:spAutoFit/>
          </a:bodyPr>
          <a:lstStyle/>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Normalize data from various formats to XML</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Translate data from XML to various formats</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Assemble and disassemble documents</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Decode and encode documents </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Decrypt and encrypt documents</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Assign and verify digital signatures</a:t>
            </a:r>
          </a:p>
        </p:txBody>
      </p:sp>
      <p:sp>
        <p:nvSpPr>
          <p:cNvPr id="28" name="Freeform 106"/>
          <p:cNvSpPr>
            <a:spLocks/>
          </p:cNvSpPr>
          <p:nvPr/>
        </p:nvSpPr>
        <p:spPr bwMode="auto">
          <a:xfrm rot="-5400000">
            <a:off x="1875512" y="4334286"/>
            <a:ext cx="168387" cy="683261"/>
          </a:xfrm>
          <a:custGeom>
            <a:avLst/>
            <a:gdLst/>
            <a:ahLst/>
            <a:cxnLst>
              <a:cxn ang="0">
                <a:pos x="148" y="570"/>
              </a:cxn>
              <a:cxn ang="0">
                <a:pos x="177" y="565"/>
              </a:cxn>
              <a:cxn ang="0">
                <a:pos x="208" y="561"/>
              </a:cxn>
              <a:cxn ang="0">
                <a:pos x="154" y="703"/>
              </a:cxn>
              <a:cxn ang="0">
                <a:pos x="116" y="800"/>
              </a:cxn>
              <a:cxn ang="0">
                <a:pos x="99" y="844"/>
              </a:cxn>
              <a:cxn ang="0">
                <a:pos x="95" y="831"/>
              </a:cxn>
              <a:cxn ang="0">
                <a:pos x="83" y="799"/>
              </a:cxn>
              <a:cxn ang="0">
                <a:pos x="50" y="702"/>
              </a:cxn>
              <a:cxn ang="0">
                <a:pos x="0" y="560"/>
              </a:cxn>
              <a:cxn ang="0">
                <a:pos x="58" y="571"/>
              </a:cxn>
              <a:cxn ang="0">
                <a:pos x="99" y="0"/>
              </a:cxn>
              <a:cxn ang="0">
                <a:pos x="148" y="570"/>
              </a:cxn>
            </a:cxnLst>
            <a:rect l="0" t="0" r="r" b="b"/>
            <a:pathLst>
              <a:path w="208" h="844">
                <a:moveTo>
                  <a:pt x="148" y="570"/>
                </a:moveTo>
                <a:lnTo>
                  <a:pt x="177" y="565"/>
                </a:lnTo>
                <a:lnTo>
                  <a:pt x="208" y="561"/>
                </a:lnTo>
                <a:lnTo>
                  <a:pt x="154" y="703"/>
                </a:lnTo>
                <a:lnTo>
                  <a:pt x="116" y="800"/>
                </a:lnTo>
                <a:lnTo>
                  <a:pt x="99" y="844"/>
                </a:lnTo>
                <a:lnTo>
                  <a:pt x="95" y="831"/>
                </a:lnTo>
                <a:lnTo>
                  <a:pt x="83" y="799"/>
                </a:lnTo>
                <a:lnTo>
                  <a:pt x="50" y="702"/>
                </a:lnTo>
                <a:lnTo>
                  <a:pt x="0" y="560"/>
                </a:lnTo>
                <a:lnTo>
                  <a:pt x="58" y="571"/>
                </a:lnTo>
                <a:lnTo>
                  <a:pt x="99" y="0"/>
                </a:lnTo>
                <a:lnTo>
                  <a:pt x="148" y="570"/>
                </a:lnTo>
                <a:close/>
              </a:path>
            </a:pathLst>
          </a:custGeom>
          <a:solidFill>
            <a:srgbClr val="FF0000">
              <a:alpha val="75000"/>
            </a:srgbClr>
          </a:solidFill>
          <a:ln w="9525">
            <a:noFill/>
            <a:round/>
            <a:headEnd/>
            <a:tailEnd/>
          </a:ln>
        </p:spPr>
        <p:txBody>
          <a:bodyPr/>
          <a:lstStyle/>
          <a:p>
            <a:endParaRPr lang="en-US" sz="1836"/>
          </a:p>
        </p:txBody>
      </p:sp>
      <p:pic>
        <p:nvPicPr>
          <p:cNvPr id="29" name="Picture 107" descr="Documen_Writing01"/>
          <p:cNvPicPr>
            <a:picLocks noChangeAspect="1" noChangeArrowheads="1"/>
          </p:cNvPicPr>
          <p:nvPr/>
        </p:nvPicPr>
        <p:blipFill>
          <a:blip r:embed="rId4" cstate="print"/>
          <a:srcRect/>
          <a:stretch>
            <a:fillRect/>
          </a:stretch>
        </p:blipFill>
        <p:spPr bwMode="auto">
          <a:xfrm>
            <a:off x="8109387" y="5293446"/>
            <a:ext cx="568306" cy="927747"/>
          </a:xfrm>
          <a:prstGeom prst="rect">
            <a:avLst/>
          </a:prstGeom>
          <a:noFill/>
        </p:spPr>
      </p:pic>
      <p:sp>
        <p:nvSpPr>
          <p:cNvPr id="32" name="Freeform 108"/>
          <p:cNvSpPr>
            <a:spLocks/>
          </p:cNvSpPr>
          <p:nvPr/>
        </p:nvSpPr>
        <p:spPr bwMode="auto">
          <a:xfrm rot="-5400000">
            <a:off x="7677085" y="5297494"/>
            <a:ext cx="168387" cy="683261"/>
          </a:xfrm>
          <a:custGeom>
            <a:avLst/>
            <a:gdLst/>
            <a:ahLst/>
            <a:cxnLst>
              <a:cxn ang="0">
                <a:pos x="148" y="570"/>
              </a:cxn>
              <a:cxn ang="0">
                <a:pos x="177" y="565"/>
              </a:cxn>
              <a:cxn ang="0">
                <a:pos x="208" y="561"/>
              </a:cxn>
              <a:cxn ang="0">
                <a:pos x="154" y="703"/>
              </a:cxn>
              <a:cxn ang="0">
                <a:pos x="116" y="800"/>
              </a:cxn>
              <a:cxn ang="0">
                <a:pos x="99" y="844"/>
              </a:cxn>
              <a:cxn ang="0">
                <a:pos x="95" y="831"/>
              </a:cxn>
              <a:cxn ang="0">
                <a:pos x="83" y="799"/>
              </a:cxn>
              <a:cxn ang="0">
                <a:pos x="50" y="702"/>
              </a:cxn>
              <a:cxn ang="0">
                <a:pos x="0" y="560"/>
              </a:cxn>
              <a:cxn ang="0">
                <a:pos x="58" y="571"/>
              </a:cxn>
              <a:cxn ang="0">
                <a:pos x="99" y="0"/>
              </a:cxn>
              <a:cxn ang="0">
                <a:pos x="148" y="570"/>
              </a:cxn>
            </a:cxnLst>
            <a:rect l="0" t="0" r="r" b="b"/>
            <a:pathLst>
              <a:path w="208" h="844">
                <a:moveTo>
                  <a:pt x="148" y="570"/>
                </a:moveTo>
                <a:lnTo>
                  <a:pt x="177" y="565"/>
                </a:lnTo>
                <a:lnTo>
                  <a:pt x="208" y="561"/>
                </a:lnTo>
                <a:lnTo>
                  <a:pt x="154" y="703"/>
                </a:lnTo>
                <a:lnTo>
                  <a:pt x="116" y="800"/>
                </a:lnTo>
                <a:lnTo>
                  <a:pt x="99" y="844"/>
                </a:lnTo>
                <a:lnTo>
                  <a:pt x="95" y="831"/>
                </a:lnTo>
                <a:lnTo>
                  <a:pt x="83" y="799"/>
                </a:lnTo>
                <a:lnTo>
                  <a:pt x="50" y="702"/>
                </a:lnTo>
                <a:lnTo>
                  <a:pt x="0" y="560"/>
                </a:lnTo>
                <a:lnTo>
                  <a:pt x="58" y="571"/>
                </a:lnTo>
                <a:lnTo>
                  <a:pt x="99" y="0"/>
                </a:lnTo>
                <a:lnTo>
                  <a:pt x="148" y="570"/>
                </a:lnTo>
                <a:close/>
              </a:path>
            </a:pathLst>
          </a:custGeom>
          <a:solidFill>
            <a:srgbClr val="FF0000">
              <a:alpha val="75000"/>
            </a:srgbClr>
          </a:solidFill>
          <a:ln w="9525">
            <a:noFill/>
            <a:round/>
            <a:headEnd/>
            <a:tailEnd/>
          </a:ln>
        </p:spPr>
        <p:txBody>
          <a:bodyPr/>
          <a:lstStyle/>
          <a:p>
            <a:endParaRPr lang="en-US" sz="1836"/>
          </a:p>
        </p:txBody>
      </p:sp>
      <p:sp>
        <p:nvSpPr>
          <p:cNvPr id="33" name="Freeform 109"/>
          <p:cNvSpPr>
            <a:spLocks/>
          </p:cNvSpPr>
          <p:nvPr/>
        </p:nvSpPr>
        <p:spPr bwMode="auto">
          <a:xfrm rot="-5400000">
            <a:off x="5537003" y="5427832"/>
            <a:ext cx="168387" cy="683261"/>
          </a:xfrm>
          <a:custGeom>
            <a:avLst/>
            <a:gdLst/>
            <a:ahLst/>
            <a:cxnLst>
              <a:cxn ang="0">
                <a:pos x="148" y="570"/>
              </a:cxn>
              <a:cxn ang="0">
                <a:pos x="177" y="565"/>
              </a:cxn>
              <a:cxn ang="0">
                <a:pos x="208" y="561"/>
              </a:cxn>
              <a:cxn ang="0">
                <a:pos x="154" y="703"/>
              </a:cxn>
              <a:cxn ang="0">
                <a:pos x="116" y="800"/>
              </a:cxn>
              <a:cxn ang="0">
                <a:pos x="99" y="844"/>
              </a:cxn>
              <a:cxn ang="0">
                <a:pos x="95" y="831"/>
              </a:cxn>
              <a:cxn ang="0">
                <a:pos x="83" y="799"/>
              </a:cxn>
              <a:cxn ang="0">
                <a:pos x="50" y="702"/>
              </a:cxn>
              <a:cxn ang="0">
                <a:pos x="0" y="560"/>
              </a:cxn>
              <a:cxn ang="0">
                <a:pos x="58" y="571"/>
              </a:cxn>
              <a:cxn ang="0">
                <a:pos x="99" y="0"/>
              </a:cxn>
              <a:cxn ang="0">
                <a:pos x="148" y="570"/>
              </a:cxn>
            </a:cxnLst>
            <a:rect l="0" t="0" r="r" b="b"/>
            <a:pathLst>
              <a:path w="208" h="844">
                <a:moveTo>
                  <a:pt x="148" y="570"/>
                </a:moveTo>
                <a:lnTo>
                  <a:pt x="177" y="565"/>
                </a:lnTo>
                <a:lnTo>
                  <a:pt x="208" y="561"/>
                </a:lnTo>
                <a:lnTo>
                  <a:pt x="154" y="703"/>
                </a:lnTo>
                <a:lnTo>
                  <a:pt x="116" y="800"/>
                </a:lnTo>
                <a:lnTo>
                  <a:pt x="99" y="844"/>
                </a:lnTo>
                <a:lnTo>
                  <a:pt x="95" y="831"/>
                </a:lnTo>
                <a:lnTo>
                  <a:pt x="83" y="799"/>
                </a:lnTo>
                <a:lnTo>
                  <a:pt x="50" y="702"/>
                </a:lnTo>
                <a:lnTo>
                  <a:pt x="0" y="560"/>
                </a:lnTo>
                <a:lnTo>
                  <a:pt x="58" y="571"/>
                </a:lnTo>
                <a:lnTo>
                  <a:pt x="99" y="0"/>
                </a:lnTo>
                <a:lnTo>
                  <a:pt x="148" y="570"/>
                </a:lnTo>
                <a:close/>
              </a:path>
            </a:pathLst>
          </a:custGeom>
          <a:solidFill>
            <a:srgbClr val="FF0000">
              <a:alpha val="75000"/>
            </a:srgbClr>
          </a:solidFill>
          <a:ln w="9525">
            <a:noFill/>
            <a:round/>
            <a:headEnd/>
            <a:tailEnd/>
          </a:ln>
        </p:spPr>
        <p:txBody>
          <a:bodyPr/>
          <a:lstStyle/>
          <a:p>
            <a:endParaRPr lang="en-US" sz="1836"/>
          </a:p>
        </p:txBody>
      </p:sp>
      <p:sp>
        <p:nvSpPr>
          <p:cNvPr id="34" name="Freeform 110"/>
          <p:cNvSpPr>
            <a:spLocks/>
          </p:cNvSpPr>
          <p:nvPr/>
        </p:nvSpPr>
        <p:spPr bwMode="auto">
          <a:xfrm rot="10800000">
            <a:off x="4583808" y="4834968"/>
            <a:ext cx="164592" cy="685800"/>
          </a:xfrm>
          <a:custGeom>
            <a:avLst/>
            <a:gdLst/>
            <a:ahLst/>
            <a:cxnLst>
              <a:cxn ang="0">
                <a:pos x="148" y="570"/>
              </a:cxn>
              <a:cxn ang="0">
                <a:pos x="177" y="565"/>
              </a:cxn>
              <a:cxn ang="0">
                <a:pos x="208" y="561"/>
              </a:cxn>
              <a:cxn ang="0">
                <a:pos x="154" y="703"/>
              </a:cxn>
              <a:cxn ang="0">
                <a:pos x="116" y="800"/>
              </a:cxn>
              <a:cxn ang="0">
                <a:pos x="99" y="844"/>
              </a:cxn>
              <a:cxn ang="0">
                <a:pos x="95" y="831"/>
              </a:cxn>
              <a:cxn ang="0">
                <a:pos x="83" y="799"/>
              </a:cxn>
              <a:cxn ang="0">
                <a:pos x="50" y="702"/>
              </a:cxn>
              <a:cxn ang="0">
                <a:pos x="0" y="560"/>
              </a:cxn>
              <a:cxn ang="0">
                <a:pos x="58" y="571"/>
              </a:cxn>
              <a:cxn ang="0">
                <a:pos x="99" y="0"/>
              </a:cxn>
              <a:cxn ang="0">
                <a:pos x="148" y="570"/>
              </a:cxn>
            </a:cxnLst>
            <a:rect l="0" t="0" r="r" b="b"/>
            <a:pathLst>
              <a:path w="208" h="844">
                <a:moveTo>
                  <a:pt x="148" y="570"/>
                </a:moveTo>
                <a:lnTo>
                  <a:pt x="177" y="565"/>
                </a:lnTo>
                <a:lnTo>
                  <a:pt x="208" y="561"/>
                </a:lnTo>
                <a:lnTo>
                  <a:pt x="154" y="703"/>
                </a:lnTo>
                <a:lnTo>
                  <a:pt x="116" y="800"/>
                </a:lnTo>
                <a:lnTo>
                  <a:pt x="99" y="844"/>
                </a:lnTo>
                <a:lnTo>
                  <a:pt x="95" y="831"/>
                </a:lnTo>
                <a:lnTo>
                  <a:pt x="83" y="799"/>
                </a:lnTo>
                <a:lnTo>
                  <a:pt x="50" y="702"/>
                </a:lnTo>
                <a:lnTo>
                  <a:pt x="0" y="560"/>
                </a:lnTo>
                <a:lnTo>
                  <a:pt x="58" y="571"/>
                </a:lnTo>
                <a:lnTo>
                  <a:pt x="99" y="0"/>
                </a:lnTo>
                <a:lnTo>
                  <a:pt x="148" y="570"/>
                </a:lnTo>
                <a:close/>
              </a:path>
            </a:pathLst>
          </a:custGeom>
          <a:solidFill>
            <a:srgbClr val="FF0000">
              <a:alpha val="75000"/>
            </a:srgbClr>
          </a:solidFill>
          <a:ln w="9525">
            <a:noFill/>
            <a:round/>
            <a:headEnd/>
            <a:tailEnd/>
          </a:ln>
        </p:spPr>
        <p:txBody>
          <a:bodyPr/>
          <a:lstStyle/>
          <a:p>
            <a:endParaRPr lang="en-US" sz="1836"/>
          </a:p>
        </p:txBody>
      </p:sp>
      <p:pic>
        <p:nvPicPr>
          <p:cNvPr id="45" name="Picture 122" descr="Pipe_4HorizontalLeft"/>
          <p:cNvPicPr>
            <a:picLocks noChangeAspect="1" noChangeArrowheads="1"/>
          </p:cNvPicPr>
          <p:nvPr/>
        </p:nvPicPr>
        <p:blipFill>
          <a:blip r:embed="rId5" cstate="print"/>
          <a:srcRect/>
          <a:stretch>
            <a:fillRect/>
          </a:stretch>
        </p:blipFill>
        <p:spPr bwMode="auto">
          <a:xfrm>
            <a:off x="2895546" y="4465434"/>
            <a:ext cx="578020" cy="1492813"/>
          </a:xfrm>
          <a:prstGeom prst="rect">
            <a:avLst/>
          </a:prstGeom>
          <a:noFill/>
        </p:spPr>
      </p:pic>
      <p:pic>
        <p:nvPicPr>
          <p:cNvPr id="46" name="Picture 123" descr="Pipe_3HorizontalRight"/>
          <p:cNvPicPr>
            <a:picLocks noChangeAspect="1" noChangeArrowheads="1"/>
          </p:cNvPicPr>
          <p:nvPr/>
        </p:nvPicPr>
        <p:blipFill>
          <a:blip r:embed="rId6" cstate="print"/>
          <a:srcRect/>
          <a:stretch>
            <a:fillRect/>
          </a:stretch>
        </p:blipFill>
        <p:spPr bwMode="auto">
          <a:xfrm>
            <a:off x="6323515" y="4508991"/>
            <a:ext cx="584496" cy="1492813"/>
          </a:xfrm>
          <a:prstGeom prst="rect">
            <a:avLst/>
          </a:prstGeom>
          <a:noFill/>
        </p:spPr>
      </p:pic>
      <p:grpSp>
        <p:nvGrpSpPr>
          <p:cNvPr id="73" name="Group 18"/>
          <p:cNvGrpSpPr>
            <a:grpSpLocks/>
          </p:cNvGrpSpPr>
          <p:nvPr/>
        </p:nvGrpSpPr>
        <p:grpSpPr bwMode="auto">
          <a:xfrm>
            <a:off x="4199446" y="3716861"/>
            <a:ext cx="1256424" cy="1032988"/>
            <a:chOff x="2503" y="1987"/>
            <a:chExt cx="776" cy="638"/>
          </a:xfrm>
        </p:grpSpPr>
        <p:sp>
          <p:nvSpPr>
            <p:cNvPr id="74" name="Line 19"/>
            <p:cNvSpPr>
              <a:spLocks noChangeShapeType="1"/>
            </p:cNvSpPr>
            <p:nvPr/>
          </p:nvSpPr>
          <p:spPr bwMode="auto">
            <a:xfrm>
              <a:off x="2611" y="2311"/>
              <a:ext cx="0" cy="205"/>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5" name="Line 20"/>
            <p:cNvSpPr>
              <a:spLocks noChangeShapeType="1"/>
            </p:cNvSpPr>
            <p:nvPr/>
          </p:nvSpPr>
          <p:spPr bwMode="auto">
            <a:xfrm>
              <a:off x="3165" y="2315"/>
              <a:ext cx="1" cy="214"/>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6" name="Line 21"/>
            <p:cNvSpPr>
              <a:spLocks noChangeShapeType="1"/>
            </p:cNvSpPr>
            <p:nvPr/>
          </p:nvSpPr>
          <p:spPr bwMode="auto">
            <a:xfrm>
              <a:off x="2893" y="2074"/>
              <a:ext cx="0" cy="456"/>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7" name="Line 22"/>
            <p:cNvSpPr>
              <a:spLocks noChangeShapeType="1"/>
            </p:cNvSpPr>
            <p:nvPr/>
          </p:nvSpPr>
          <p:spPr bwMode="auto">
            <a:xfrm flipH="1" flipV="1">
              <a:off x="2612" y="2320"/>
              <a:ext cx="552" cy="2"/>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8" name="Oval 23"/>
            <p:cNvSpPr>
              <a:spLocks noChangeArrowheads="1"/>
            </p:cNvSpPr>
            <p:nvPr/>
          </p:nvSpPr>
          <p:spPr bwMode="auto">
            <a:xfrm>
              <a:off x="2757" y="1987"/>
              <a:ext cx="269" cy="163"/>
            </a:xfrm>
            <a:prstGeom prst="ellipse">
              <a:avLst/>
            </a:prstGeom>
            <a:solidFill>
              <a:srgbClr val="DC3C00"/>
            </a:solidFill>
            <a:ln w="9525" algn="ctr">
              <a:solidFill>
                <a:srgbClr val="333333"/>
              </a:solidFill>
              <a:round/>
              <a:headEnd/>
              <a:tailEnd/>
            </a:ln>
            <a:effectLst>
              <a:outerShdw dist="35921" dir="2700000" algn="ctr" rotWithShape="0">
                <a:srgbClr val="4D4D4D">
                  <a:alpha val="50000"/>
                </a:srgbClr>
              </a:outerShdw>
            </a:effectLst>
          </p:spPr>
          <p:txBody>
            <a:bodyPr/>
            <a:lstStyle/>
            <a:p>
              <a:pPr>
                <a:defRPr/>
              </a:pPr>
              <a:endParaRPr lang="en-US" sz="1836">
                <a:solidFill>
                  <a:srgbClr val="000000"/>
                </a:solidFill>
              </a:endParaRPr>
            </a:p>
          </p:txBody>
        </p:sp>
        <p:sp>
          <p:nvSpPr>
            <p:cNvPr id="79" name="AutoShape 24"/>
            <p:cNvSpPr>
              <a:spLocks noChangeArrowheads="1"/>
            </p:cNvSpPr>
            <p:nvPr/>
          </p:nvSpPr>
          <p:spPr bwMode="auto">
            <a:xfrm>
              <a:off x="2724" y="2232"/>
              <a:ext cx="334" cy="178"/>
            </a:xfrm>
            <a:prstGeom prst="flowChartDecision">
              <a:avLst/>
            </a:prstGeom>
            <a:solidFill>
              <a:srgbClr val="AAD28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sp>
          <p:nvSpPr>
            <p:cNvPr id="80" name="AutoShape 25"/>
            <p:cNvSpPr>
              <a:spLocks noChangeArrowheads="1"/>
            </p:cNvSpPr>
            <p:nvPr/>
          </p:nvSpPr>
          <p:spPr bwMode="auto">
            <a:xfrm>
              <a:off x="2503" y="2483"/>
              <a:ext cx="228" cy="142"/>
            </a:xfrm>
            <a:prstGeom prst="flowChartAlternateProcess">
              <a:avLst/>
            </a:prstGeom>
            <a:solidFill>
              <a:srgbClr val="5B9BD5"/>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sp>
          <p:nvSpPr>
            <p:cNvPr id="81" name="AutoShape 26"/>
            <p:cNvSpPr>
              <a:spLocks noChangeArrowheads="1"/>
            </p:cNvSpPr>
            <p:nvPr/>
          </p:nvSpPr>
          <p:spPr bwMode="auto">
            <a:xfrm>
              <a:off x="2777" y="2483"/>
              <a:ext cx="228" cy="142"/>
            </a:xfrm>
            <a:prstGeom prst="flowChartAlternateProcess">
              <a:avLst/>
            </a:prstGeom>
            <a:solidFill>
              <a:srgbClr val="5B9BD5"/>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sp>
          <p:nvSpPr>
            <p:cNvPr id="82" name="AutoShape 27"/>
            <p:cNvSpPr>
              <a:spLocks noChangeArrowheads="1"/>
            </p:cNvSpPr>
            <p:nvPr/>
          </p:nvSpPr>
          <p:spPr bwMode="auto">
            <a:xfrm>
              <a:off x="3051" y="2483"/>
              <a:ext cx="228" cy="142"/>
            </a:xfrm>
            <a:prstGeom prst="flowChartAlternateProcess">
              <a:avLst/>
            </a:prstGeom>
            <a:solidFill>
              <a:srgbClr val="5B9BD5"/>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grpSp>
      <p:pic>
        <p:nvPicPr>
          <p:cNvPr id="93" name="Picture 92"/>
          <p:cNvPicPr>
            <a:picLocks noChangeAspect="1"/>
          </p:cNvPicPr>
          <p:nvPr/>
        </p:nvPicPr>
        <p:blipFill>
          <a:blip r:embed="rId7"/>
          <a:stretch>
            <a:fillRect/>
          </a:stretch>
        </p:blipFill>
        <p:spPr>
          <a:xfrm>
            <a:off x="4412452" y="5491664"/>
            <a:ext cx="846379" cy="571965"/>
          </a:xfrm>
          <a:prstGeom prst="rect">
            <a:avLst/>
          </a:prstGeom>
        </p:spPr>
      </p:pic>
      <p:sp>
        <p:nvSpPr>
          <p:cNvPr id="98" name="Text Box 8"/>
          <p:cNvSpPr txBox="1">
            <a:spLocks noChangeArrowheads="1"/>
          </p:cNvSpPr>
          <p:nvPr/>
        </p:nvSpPr>
        <p:spPr bwMode="auto">
          <a:xfrm>
            <a:off x="4086526" y="5980550"/>
            <a:ext cx="1472547" cy="397032"/>
          </a:xfrm>
          <a:prstGeom prst="rect">
            <a:avLst/>
          </a:prstGeom>
          <a:noFill/>
          <a:ln w="9525" algn="ctr">
            <a:noFill/>
            <a:miter lim="800000"/>
            <a:headEnd/>
            <a:tailEnd/>
          </a:ln>
        </p:spPr>
        <p:txBody>
          <a:bodyPr wrap="square">
            <a:spAutoFit/>
          </a:bodyPr>
          <a:lstStyle/>
          <a:p>
            <a:pPr algn="ctr">
              <a:lnSpc>
                <a:spcPct val="90000"/>
              </a:lnSpc>
              <a:spcBef>
                <a:spcPct val="40000"/>
              </a:spcBef>
            </a:pPr>
            <a:r>
              <a:rPr lang="en-US" sz="1100" b="1" noProof="1" smtClean="0"/>
              <a:t>MessageBox</a:t>
            </a:r>
            <a:br>
              <a:rPr lang="en-US" sz="1100" b="1" noProof="1" smtClean="0"/>
            </a:br>
            <a:r>
              <a:rPr lang="en-US" sz="1100" b="1" noProof="1" smtClean="0"/>
              <a:t>Database</a:t>
            </a:r>
            <a:endParaRPr lang="en-US" sz="1100" b="1" noProof="1"/>
          </a:p>
        </p:txBody>
      </p:sp>
      <p:sp>
        <p:nvSpPr>
          <p:cNvPr id="100" name="Freeform 110"/>
          <p:cNvSpPr>
            <a:spLocks/>
          </p:cNvSpPr>
          <p:nvPr/>
        </p:nvSpPr>
        <p:spPr bwMode="auto">
          <a:xfrm rot="-5400000">
            <a:off x="3956760" y="5426173"/>
            <a:ext cx="168387" cy="683261"/>
          </a:xfrm>
          <a:custGeom>
            <a:avLst/>
            <a:gdLst/>
            <a:ahLst/>
            <a:cxnLst>
              <a:cxn ang="0">
                <a:pos x="148" y="570"/>
              </a:cxn>
              <a:cxn ang="0">
                <a:pos x="177" y="565"/>
              </a:cxn>
              <a:cxn ang="0">
                <a:pos x="208" y="561"/>
              </a:cxn>
              <a:cxn ang="0">
                <a:pos x="154" y="703"/>
              </a:cxn>
              <a:cxn ang="0">
                <a:pos x="116" y="800"/>
              </a:cxn>
              <a:cxn ang="0">
                <a:pos x="99" y="844"/>
              </a:cxn>
              <a:cxn ang="0">
                <a:pos x="95" y="831"/>
              </a:cxn>
              <a:cxn ang="0">
                <a:pos x="83" y="799"/>
              </a:cxn>
              <a:cxn ang="0">
                <a:pos x="50" y="702"/>
              </a:cxn>
              <a:cxn ang="0">
                <a:pos x="0" y="560"/>
              </a:cxn>
              <a:cxn ang="0">
                <a:pos x="58" y="571"/>
              </a:cxn>
              <a:cxn ang="0">
                <a:pos x="99" y="0"/>
              </a:cxn>
              <a:cxn ang="0">
                <a:pos x="148" y="570"/>
              </a:cxn>
            </a:cxnLst>
            <a:rect l="0" t="0" r="r" b="b"/>
            <a:pathLst>
              <a:path w="208" h="844">
                <a:moveTo>
                  <a:pt x="148" y="570"/>
                </a:moveTo>
                <a:lnTo>
                  <a:pt x="177" y="565"/>
                </a:lnTo>
                <a:lnTo>
                  <a:pt x="208" y="561"/>
                </a:lnTo>
                <a:lnTo>
                  <a:pt x="154" y="703"/>
                </a:lnTo>
                <a:lnTo>
                  <a:pt x="116" y="800"/>
                </a:lnTo>
                <a:lnTo>
                  <a:pt x="99" y="844"/>
                </a:lnTo>
                <a:lnTo>
                  <a:pt x="95" y="831"/>
                </a:lnTo>
                <a:lnTo>
                  <a:pt x="83" y="799"/>
                </a:lnTo>
                <a:lnTo>
                  <a:pt x="50" y="702"/>
                </a:lnTo>
                <a:lnTo>
                  <a:pt x="0" y="560"/>
                </a:lnTo>
                <a:lnTo>
                  <a:pt x="58" y="571"/>
                </a:lnTo>
                <a:lnTo>
                  <a:pt x="99" y="0"/>
                </a:lnTo>
                <a:lnTo>
                  <a:pt x="148" y="570"/>
                </a:lnTo>
                <a:close/>
              </a:path>
            </a:pathLst>
          </a:custGeom>
          <a:solidFill>
            <a:srgbClr val="FF0000">
              <a:alpha val="75000"/>
            </a:srgbClr>
          </a:solidFill>
          <a:ln w="9525">
            <a:noFill/>
            <a:round/>
            <a:headEnd/>
            <a:tailEnd/>
          </a:ln>
        </p:spPr>
        <p:txBody>
          <a:bodyPr/>
          <a:lstStyle/>
          <a:p>
            <a:endParaRPr lang="en-US" sz="1836"/>
          </a:p>
        </p:txBody>
      </p:sp>
      <p:sp>
        <p:nvSpPr>
          <p:cNvPr id="101" name="Freeform 110"/>
          <p:cNvSpPr>
            <a:spLocks/>
          </p:cNvSpPr>
          <p:nvPr/>
        </p:nvSpPr>
        <p:spPr bwMode="auto">
          <a:xfrm>
            <a:off x="4875367" y="4800329"/>
            <a:ext cx="164592" cy="685800"/>
          </a:xfrm>
          <a:custGeom>
            <a:avLst/>
            <a:gdLst/>
            <a:ahLst/>
            <a:cxnLst>
              <a:cxn ang="0">
                <a:pos x="148" y="570"/>
              </a:cxn>
              <a:cxn ang="0">
                <a:pos x="177" y="565"/>
              </a:cxn>
              <a:cxn ang="0">
                <a:pos x="208" y="561"/>
              </a:cxn>
              <a:cxn ang="0">
                <a:pos x="154" y="703"/>
              </a:cxn>
              <a:cxn ang="0">
                <a:pos x="116" y="800"/>
              </a:cxn>
              <a:cxn ang="0">
                <a:pos x="99" y="844"/>
              </a:cxn>
              <a:cxn ang="0">
                <a:pos x="95" y="831"/>
              </a:cxn>
              <a:cxn ang="0">
                <a:pos x="83" y="799"/>
              </a:cxn>
              <a:cxn ang="0">
                <a:pos x="50" y="702"/>
              </a:cxn>
              <a:cxn ang="0">
                <a:pos x="0" y="560"/>
              </a:cxn>
              <a:cxn ang="0">
                <a:pos x="58" y="571"/>
              </a:cxn>
              <a:cxn ang="0">
                <a:pos x="99" y="0"/>
              </a:cxn>
              <a:cxn ang="0">
                <a:pos x="148" y="570"/>
              </a:cxn>
            </a:cxnLst>
            <a:rect l="0" t="0" r="r" b="b"/>
            <a:pathLst>
              <a:path w="208" h="844">
                <a:moveTo>
                  <a:pt x="148" y="570"/>
                </a:moveTo>
                <a:lnTo>
                  <a:pt x="177" y="565"/>
                </a:lnTo>
                <a:lnTo>
                  <a:pt x="208" y="561"/>
                </a:lnTo>
                <a:lnTo>
                  <a:pt x="154" y="703"/>
                </a:lnTo>
                <a:lnTo>
                  <a:pt x="116" y="800"/>
                </a:lnTo>
                <a:lnTo>
                  <a:pt x="99" y="844"/>
                </a:lnTo>
                <a:lnTo>
                  <a:pt x="95" y="831"/>
                </a:lnTo>
                <a:lnTo>
                  <a:pt x="83" y="799"/>
                </a:lnTo>
                <a:lnTo>
                  <a:pt x="50" y="702"/>
                </a:lnTo>
                <a:lnTo>
                  <a:pt x="0" y="560"/>
                </a:lnTo>
                <a:lnTo>
                  <a:pt x="58" y="571"/>
                </a:lnTo>
                <a:lnTo>
                  <a:pt x="99" y="0"/>
                </a:lnTo>
                <a:lnTo>
                  <a:pt x="148" y="570"/>
                </a:lnTo>
                <a:close/>
              </a:path>
            </a:pathLst>
          </a:custGeom>
          <a:solidFill>
            <a:srgbClr val="FF0000">
              <a:alpha val="75000"/>
            </a:srgbClr>
          </a:solidFill>
          <a:ln w="9525">
            <a:noFill/>
            <a:round/>
            <a:headEnd/>
            <a:tailEnd/>
          </a:ln>
        </p:spPr>
        <p:txBody>
          <a:bodyPr/>
          <a:lstStyle/>
          <a:p>
            <a:endParaRPr lang="en-US" sz="1836"/>
          </a:p>
        </p:txBody>
      </p:sp>
      <p:pic>
        <p:nvPicPr>
          <p:cNvPr id="102" name="Picture 107" descr="Documen_Writing01"/>
          <p:cNvPicPr>
            <a:picLocks noChangeAspect="1" noChangeArrowheads="1"/>
          </p:cNvPicPr>
          <p:nvPr/>
        </p:nvPicPr>
        <p:blipFill>
          <a:blip r:embed="rId4" cstate="print"/>
          <a:srcRect/>
          <a:stretch>
            <a:fillRect/>
          </a:stretch>
        </p:blipFill>
        <p:spPr bwMode="auto">
          <a:xfrm>
            <a:off x="1177677" y="4168887"/>
            <a:ext cx="568306" cy="927747"/>
          </a:xfrm>
          <a:prstGeom prst="rect">
            <a:avLst/>
          </a:prstGeom>
          <a:noFill/>
        </p:spPr>
      </p:pic>
      <p:sp>
        <p:nvSpPr>
          <p:cNvPr id="103" name="AutoShape 5"/>
          <p:cNvSpPr>
            <a:spLocks noChangeArrowheads="1"/>
          </p:cNvSpPr>
          <p:nvPr/>
        </p:nvSpPr>
        <p:spPr bwMode="auto">
          <a:xfrm>
            <a:off x="478145" y="5765619"/>
            <a:ext cx="1838663" cy="576063"/>
          </a:xfrm>
          <a:prstGeom prst="roundRect">
            <a:avLst>
              <a:gd name="adj" fmla="val 4167"/>
            </a:avLst>
          </a:prstGeom>
          <a:solidFill>
            <a:srgbClr val="DEE7F1"/>
          </a:solidFill>
          <a:ln w="28575" algn="ctr">
            <a:solidFill>
              <a:srgbClr val="CC0000"/>
            </a:solidFill>
            <a:round/>
            <a:headEnd/>
            <a:tailEnd/>
          </a:ln>
          <a:effectLst/>
        </p:spPr>
        <p:txBody>
          <a:bodyPr anchor="ctr"/>
          <a:lstStyle/>
          <a:p>
            <a:pPr defTabSz="914400">
              <a:lnSpc>
                <a:spcPct val="90000"/>
              </a:lnSpc>
              <a:spcBef>
                <a:spcPct val="40000"/>
              </a:spcBef>
            </a:pPr>
            <a:r>
              <a:rPr lang="en-US" sz="1600" kern="0" dirty="0" smtClean="0">
                <a:solidFill>
                  <a:srgbClr val="505050"/>
                </a:solidFill>
              </a:rPr>
              <a:t>Receive Pipeline </a:t>
            </a:r>
            <a:r>
              <a:rPr lang="en-US" sz="1600" kern="0" dirty="0">
                <a:solidFill>
                  <a:srgbClr val="505050"/>
                </a:solidFill>
              </a:rPr>
              <a:t>Components</a:t>
            </a:r>
          </a:p>
        </p:txBody>
      </p:sp>
      <p:sp>
        <p:nvSpPr>
          <p:cNvPr id="104" name="AutoShape 5"/>
          <p:cNvSpPr>
            <a:spLocks noChangeArrowheads="1"/>
          </p:cNvSpPr>
          <p:nvPr/>
        </p:nvSpPr>
        <p:spPr bwMode="auto">
          <a:xfrm>
            <a:off x="7395877" y="4511571"/>
            <a:ext cx="1838663" cy="576063"/>
          </a:xfrm>
          <a:prstGeom prst="roundRect">
            <a:avLst>
              <a:gd name="adj" fmla="val 4167"/>
            </a:avLst>
          </a:prstGeom>
          <a:solidFill>
            <a:srgbClr val="DEE7F1"/>
          </a:solidFill>
          <a:ln w="28575" algn="ctr">
            <a:solidFill>
              <a:srgbClr val="CC0000"/>
            </a:solidFill>
            <a:round/>
            <a:headEnd/>
            <a:tailEnd/>
          </a:ln>
          <a:effectLst/>
        </p:spPr>
        <p:txBody>
          <a:bodyPr anchor="ctr"/>
          <a:lstStyle/>
          <a:p>
            <a:pPr defTabSz="914400">
              <a:lnSpc>
                <a:spcPct val="90000"/>
              </a:lnSpc>
              <a:spcBef>
                <a:spcPct val="40000"/>
              </a:spcBef>
            </a:pPr>
            <a:r>
              <a:rPr lang="en-US" sz="1600" kern="0" dirty="0" smtClean="0">
                <a:solidFill>
                  <a:srgbClr val="505050"/>
                </a:solidFill>
              </a:rPr>
              <a:t>Send Pipeline </a:t>
            </a:r>
            <a:r>
              <a:rPr lang="en-US" sz="1600" kern="0" dirty="0">
                <a:solidFill>
                  <a:srgbClr val="505050"/>
                </a:solidFill>
              </a:rPr>
              <a:t>Components</a:t>
            </a:r>
          </a:p>
        </p:txBody>
      </p:sp>
    </p:spTree>
    <p:extLst>
      <p:ext uri="{BB962C8B-B14F-4D97-AF65-F5344CB8AC3E}">
        <p14:creationId xmlns:p14="http://schemas.microsoft.com/office/powerpoint/2010/main" val="131383000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sz="4800" dirty="0"/>
              <a:t>Pipeline Scenarios</a:t>
            </a:r>
          </a:p>
        </p:txBody>
      </p:sp>
      <p:sp>
        <p:nvSpPr>
          <p:cNvPr id="7" name="AutoShape 4"/>
          <p:cNvSpPr>
            <a:spLocks noChangeAspect="1" noChangeArrowheads="1"/>
          </p:cNvSpPr>
          <p:nvPr/>
        </p:nvSpPr>
        <p:spPr bwMode="auto">
          <a:xfrm>
            <a:off x="8426694" y="976982"/>
            <a:ext cx="2143692" cy="5862109"/>
          </a:xfrm>
          <a:prstGeom prst="roundRect">
            <a:avLst>
              <a:gd name="adj" fmla="val 4167"/>
            </a:avLst>
          </a:prstGeom>
          <a:solidFill>
            <a:schemeClr val="tx1"/>
          </a:solidFill>
          <a:ln w="19050" cap="flat" cmpd="sng" algn="ctr">
            <a:solidFill>
              <a:srgbClr val="BDBDBD"/>
            </a:solidFill>
            <a:prstDash val="solid"/>
          </a:ln>
          <a:effectLst>
            <a:outerShdw blurRad="40000" dist="20000" dir="5400000" rotWithShape="0">
              <a:srgbClr val="000000">
                <a:alpha val="38000"/>
              </a:srgbClr>
            </a:outerShdw>
          </a:effectLst>
        </p:spPr>
        <p:txBody>
          <a:bodyPr rtlCol="0" anchor="t"/>
          <a:lstStyle/>
          <a:p>
            <a:pPr algn="ctr" defTabSz="914400"/>
            <a:endParaRPr lang="en-US" sz="1600" kern="0">
              <a:solidFill>
                <a:srgbClr val="FFFFFF"/>
              </a:solidFill>
              <a:latin typeface="Segoe UI (Body)"/>
            </a:endParaRPr>
          </a:p>
        </p:txBody>
      </p:sp>
      <p:sp>
        <p:nvSpPr>
          <p:cNvPr id="8" name="Line 99"/>
          <p:cNvSpPr>
            <a:spLocks noChangeAspect="1" noChangeShapeType="1"/>
          </p:cNvSpPr>
          <p:nvPr/>
        </p:nvSpPr>
        <p:spPr bwMode="auto">
          <a:xfrm>
            <a:off x="9493806" y="3835866"/>
            <a:ext cx="12816" cy="2700452"/>
          </a:xfrm>
          <a:prstGeom prst="line">
            <a:avLst/>
          </a:prstGeom>
          <a:noFill/>
          <a:ln w="9525">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13" name="Line 5"/>
          <p:cNvSpPr>
            <a:spLocks noChangeAspect="1" noChangeShapeType="1"/>
          </p:cNvSpPr>
          <p:nvPr/>
        </p:nvSpPr>
        <p:spPr bwMode="auto">
          <a:xfrm>
            <a:off x="9501778" y="1265014"/>
            <a:ext cx="0" cy="1442547"/>
          </a:xfrm>
          <a:prstGeom prst="line">
            <a:avLst/>
          </a:prstGeom>
          <a:noFill/>
          <a:ln w="9525">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14" name="Oval 6"/>
          <p:cNvSpPr>
            <a:spLocks noChangeAspect="1" noChangeArrowheads="1"/>
          </p:cNvSpPr>
          <p:nvPr/>
        </p:nvSpPr>
        <p:spPr bwMode="auto">
          <a:xfrm>
            <a:off x="9433776" y="1137105"/>
            <a:ext cx="127910" cy="127909"/>
          </a:xfrm>
          <a:prstGeom prst="ellipse">
            <a:avLst/>
          </a:prstGeom>
          <a:solidFill>
            <a:srgbClr val="4D4D4D"/>
          </a:solidFill>
          <a:ln w="9525" algn="ctr">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nvGrpSpPr>
          <p:cNvPr id="15" name="Group 7"/>
          <p:cNvGrpSpPr>
            <a:grpSpLocks noChangeAspect="1"/>
          </p:cNvGrpSpPr>
          <p:nvPr/>
        </p:nvGrpSpPr>
        <p:grpSpPr bwMode="auto">
          <a:xfrm>
            <a:off x="9414347" y="6536318"/>
            <a:ext cx="170006" cy="171625"/>
            <a:chOff x="4704" y="3558"/>
            <a:chExt cx="114" cy="115"/>
          </a:xfrm>
        </p:grpSpPr>
        <p:sp>
          <p:nvSpPr>
            <p:cNvPr id="16" name="Oval 8"/>
            <p:cNvSpPr>
              <a:spLocks noChangeAspect="1" noChangeArrowheads="1"/>
            </p:cNvSpPr>
            <p:nvPr/>
          </p:nvSpPr>
          <p:spPr bwMode="auto">
            <a:xfrm>
              <a:off x="4730" y="3582"/>
              <a:ext cx="62" cy="68"/>
            </a:xfrm>
            <a:prstGeom prst="ellipse">
              <a:avLst/>
            </a:prstGeom>
            <a:solidFill>
              <a:srgbClr val="505050"/>
            </a:solidFill>
            <a:ln w="9525" algn="ctr">
              <a:solidFill>
                <a:srgbClr val="50505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17" name="Oval 9"/>
            <p:cNvSpPr>
              <a:spLocks noChangeAspect="1" noChangeArrowheads="1"/>
            </p:cNvSpPr>
            <p:nvPr/>
          </p:nvSpPr>
          <p:spPr bwMode="auto">
            <a:xfrm>
              <a:off x="4704" y="3558"/>
              <a:ext cx="114" cy="115"/>
            </a:xfrm>
            <a:prstGeom prst="ellipse">
              <a:avLst/>
            </a:prstGeom>
            <a:noFill/>
            <a:ln w="19050" algn="ctr">
              <a:solidFill>
                <a:srgbClr val="50505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nvGrpSpPr>
          <p:cNvPr id="4" name="Group 3"/>
          <p:cNvGrpSpPr/>
          <p:nvPr/>
        </p:nvGrpSpPr>
        <p:grpSpPr>
          <a:xfrm>
            <a:off x="8682512" y="1424631"/>
            <a:ext cx="1620723" cy="992511"/>
            <a:chOff x="8682512" y="1424631"/>
            <a:chExt cx="1620723" cy="992511"/>
          </a:xfrm>
        </p:grpSpPr>
        <p:sp>
          <p:nvSpPr>
            <p:cNvPr id="18" name="Rectangle 13"/>
            <p:cNvSpPr>
              <a:spLocks noChangeAspect="1" noChangeArrowheads="1"/>
            </p:cNvSpPr>
            <p:nvPr/>
          </p:nvSpPr>
          <p:spPr bwMode="auto">
            <a:xfrm>
              <a:off x="8684131" y="1424631"/>
              <a:ext cx="1611007" cy="399919"/>
            </a:xfrm>
            <a:prstGeom prst="rect">
              <a:avLst/>
            </a:prstGeom>
            <a:solidFill>
              <a:srgbClr val="FFFFFF"/>
            </a:solidFill>
            <a:ln w="19050" algn="ctr">
              <a:solidFill>
                <a:srgbClr val="4D4D4D"/>
              </a:solidFill>
              <a:miter lim="800000"/>
              <a:headEnd/>
              <a:tailEnd/>
            </a:ln>
            <a:effectLst/>
          </p:spPr>
          <p:txBody>
            <a:bodyPr wrap="none" anchor="ctr"/>
            <a:lstStyle/>
            <a:p>
              <a:pPr marL="0" marR="0" lvl="0" indent="0" algn="ctr"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dirty="0" smtClean="0">
                <a:ln>
                  <a:noFill/>
                </a:ln>
                <a:solidFill>
                  <a:srgbClr val="505050"/>
                </a:solidFill>
                <a:effectLst/>
                <a:uLnTx/>
                <a:uFillTx/>
              </a:endParaRPr>
            </a:p>
          </p:txBody>
        </p:sp>
        <p:sp>
          <p:nvSpPr>
            <p:cNvPr id="19" name="Text Box 14"/>
            <p:cNvSpPr txBox="1">
              <a:spLocks noChangeAspect="1" noChangeArrowheads="1"/>
            </p:cNvSpPr>
            <p:nvPr/>
          </p:nvSpPr>
          <p:spPr bwMode="auto">
            <a:xfrm>
              <a:off x="8684132" y="1447299"/>
              <a:ext cx="1607769" cy="295854"/>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505050"/>
                  </a:solidFill>
                  <a:effectLst/>
                  <a:uLnTx/>
                  <a:uFillTx/>
                </a:rPr>
                <a:t>Decode</a:t>
              </a:r>
            </a:p>
          </p:txBody>
        </p:sp>
        <p:grpSp>
          <p:nvGrpSpPr>
            <p:cNvPr id="20" name="Group 15"/>
            <p:cNvGrpSpPr>
              <a:grpSpLocks noChangeAspect="1"/>
            </p:cNvGrpSpPr>
            <p:nvPr/>
          </p:nvGrpSpPr>
          <p:grpSpPr bwMode="auto">
            <a:xfrm>
              <a:off x="10086274" y="1573588"/>
              <a:ext cx="136005" cy="131148"/>
              <a:chOff x="2493" y="975"/>
              <a:chExt cx="73" cy="72"/>
            </a:xfrm>
          </p:grpSpPr>
          <p:sp>
            <p:nvSpPr>
              <p:cNvPr id="21" name="Rectangle 16"/>
              <p:cNvSpPr>
                <a:spLocks noChangeAspect="1" noChangeArrowheads="1"/>
              </p:cNvSpPr>
              <p:nvPr/>
            </p:nvSpPr>
            <p:spPr bwMode="auto">
              <a:xfrm>
                <a:off x="2493" y="975"/>
                <a:ext cx="73" cy="72"/>
              </a:xfrm>
              <a:prstGeom prst="rect">
                <a:avLst/>
              </a:prstGeom>
              <a:solidFill>
                <a:srgbClr val="FFFFFF"/>
              </a:solidFill>
              <a:ln w="3175"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505050"/>
                  </a:solidFill>
                  <a:effectLst/>
                  <a:uLnTx/>
                  <a:uFillTx/>
                </a:endParaRPr>
              </a:p>
            </p:txBody>
          </p:sp>
          <p:sp>
            <p:nvSpPr>
              <p:cNvPr id="22" name="Line 17"/>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sp>
          <p:nvSpPr>
            <p:cNvPr id="23" name="Line 18"/>
            <p:cNvSpPr>
              <a:spLocks noChangeAspect="1" noChangeShapeType="1"/>
            </p:cNvSpPr>
            <p:nvPr/>
          </p:nvSpPr>
          <p:spPr bwMode="auto">
            <a:xfrm>
              <a:off x="10299996" y="1816455"/>
              <a:ext cx="0" cy="121433"/>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24" name="Line 19"/>
            <p:cNvSpPr>
              <a:spLocks noChangeAspect="1" noChangeShapeType="1"/>
            </p:cNvSpPr>
            <p:nvPr/>
          </p:nvSpPr>
          <p:spPr bwMode="auto">
            <a:xfrm>
              <a:off x="8682512" y="1822931"/>
              <a:ext cx="0" cy="119814"/>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nvGrpSpPr>
            <p:cNvPr id="25" name="Group 131"/>
            <p:cNvGrpSpPr>
              <a:grpSpLocks/>
            </p:cNvGrpSpPr>
            <p:nvPr/>
          </p:nvGrpSpPr>
          <p:grpSpPr bwMode="auto">
            <a:xfrm>
              <a:off x="8818516" y="1949221"/>
              <a:ext cx="1347094" cy="344869"/>
              <a:chOff x="4363" y="1338"/>
              <a:chExt cx="832" cy="213"/>
            </a:xfrm>
          </p:grpSpPr>
          <p:sp>
            <p:nvSpPr>
              <p:cNvPr id="26" name="AutoShape 20"/>
              <p:cNvSpPr>
                <a:spLocks noChangeAspect="1" noChangeArrowheads="1"/>
              </p:cNvSpPr>
              <p:nvPr/>
            </p:nvSpPr>
            <p:spPr bwMode="auto">
              <a:xfrm>
                <a:off x="4363" y="1338"/>
                <a:ext cx="832" cy="213"/>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339933"/>
                  </a:solidFill>
                  <a:effectLst/>
                  <a:uLnTx/>
                  <a:uFillTx/>
                </a:endParaRPr>
              </a:p>
            </p:txBody>
          </p:sp>
          <p:sp>
            <p:nvSpPr>
              <p:cNvPr id="27" name="Text Box 21"/>
              <p:cNvSpPr txBox="1">
                <a:spLocks noChangeAspect="1" noChangeArrowheads="1"/>
              </p:cNvSpPr>
              <p:nvPr/>
            </p:nvSpPr>
            <p:spPr bwMode="auto">
              <a:xfrm>
                <a:off x="4363" y="1375"/>
                <a:ext cx="830" cy="142"/>
              </a:xfrm>
              <a:prstGeom prst="rect">
                <a:avLst/>
              </a:prstGeom>
              <a:noFill/>
              <a:ln w="9525" algn="ctr">
                <a:noFill/>
                <a:miter lim="800000"/>
                <a:headEnd/>
                <a:tailEnd/>
              </a:ln>
              <a:effectLst/>
            </p:spPr>
            <p:txBody>
              <a:bodyPr tIns="0" bIns="0">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339933"/>
                    </a:solidFill>
                    <a:effectLst/>
                    <a:uLnTx/>
                    <a:uFillTx/>
                  </a:rPr>
                  <a:t>Drop </a:t>
                </a:r>
                <a:r>
                  <a:rPr kumimoji="0" lang="en-US" sz="1632" b="0" i="0" u="none" strike="noStrike" kern="0" cap="none" spc="0" normalizeH="0" baseline="0" noProof="0" dirty="0" smtClean="0">
                    <a:ln>
                      <a:noFill/>
                    </a:ln>
                    <a:solidFill>
                      <a:srgbClr val="339933"/>
                    </a:solidFill>
                    <a:effectLst/>
                    <a:uLnTx/>
                    <a:uFillTx/>
                  </a:rPr>
                  <a:t>Here!</a:t>
                </a:r>
              </a:p>
            </p:txBody>
          </p:sp>
          <p:sp>
            <p:nvSpPr>
              <p:cNvPr id="28" name="Text Box 22"/>
              <p:cNvSpPr txBox="1">
                <a:spLocks noChangeAspect="1" noChangeArrowheads="1"/>
              </p:cNvSpPr>
              <p:nvPr/>
            </p:nvSpPr>
            <p:spPr bwMode="auto">
              <a:xfrm>
                <a:off x="4414" y="1358"/>
                <a:ext cx="55" cy="178"/>
              </a:xfrm>
              <a:prstGeom prst="rect">
                <a:avLst/>
              </a:prstGeom>
              <a:noFill/>
              <a:ln w="9525" algn="ctr">
                <a:noFill/>
                <a:miter lim="800000"/>
                <a:headEnd/>
                <a:tailEnd/>
              </a:ln>
              <a:effectLst/>
            </p:spPr>
            <p:txBody>
              <a:bodyPr wrap="none" lIns="0" tIns="0" rIns="0" bIns="0">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2040" b="0" i="1" u="none" strike="noStrike" kern="0" cap="none" spc="0" normalizeH="0" baseline="0" noProof="0" smtClean="0">
                    <a:ln>
                      <a:noFill/>
                    </a:ln>
                    <a:solidFill>
                      <a:srgbClr val="339933"/>
                    </a:solidFill>
                    <a:effectLst/>
                    <a:uLnTx/>
                    <a:uFillTx/>
                    <a:latin typeface="Castellar" pitchFamily="18" charset="0"/>
                  </a:rPr>
                  <a:t>!</a:t>
                </a:r>
              </a:p>
            </p:txBody>
          </p:sp>
        </p:grpSp>
        <p:grpSp>
          <p:nvGrpSpPr>
            <p:cNvPr id="29" name="Group 23"/>
            <p:cNvGrpSpPr>
              <a:grpSpLocks noChangeAspect="1"/>
            </p:cNvGrpSpPr>
            <p:nvPr/>
          </p:nvGrpSpPr>
          <p:grpSpPr bwMode="auto">
            <a:xfrm>
              <a:off x="8692227" y="2285994"/>
              <a:ext cx="1611008" cy="131148"/>
              <a:chOff x="2686" y="1734"/>
              <a:chExt cx="1081" cy="88"/>
            </a:xfrm>
          </p:grpSpPr>
          <p:sp>
            <p:nvSpPr>
              <p:cNvPr id="30" name="Line 24"/>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31" name="Line 25"/>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32" name="Line 26"/>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nvGrpSpPr>
            <p:cNvPr id="33" name="Group 27"/>
            <p:cNvGrpSpPr>
              <a:grpSpLocks noChangeAspect="1"/>
            </p:cNvGrpSpPr>
            <p:nvPr/>
          </p:nvGrpSpPr>
          <p:grpSpPr bwMode="auto">
            <a:xfrm>
              <a:off x="8748896" y="1536350"/>
              <a:ext cx="208864" cy="179720"/>
              <a:chOff x="3505" y="3152"/>
              <a:chExt cx="140" cy="128"/>
            </a:xfrm>
          </p:grpSpPr>
          <p:sp>
            <p:nvSpPr>
              <p:cNvPr id="34" name="AutoShape 28"/>
              <p:cNvSpPr>
                <a:spLocks noChangeAspect="1" noChangeArrowheads="1"/>
              </p:cNvSpPr>
              <p:nvPr/>
            </p:nvSpPr>
            <p:spPr bwMode="auto">
              <a:xfrm flipV="1">
                <a:off x="3528" y="3152"/>
                <a:ext cx="100" cy="128"/>
              </a:xfrm>
              <a:prstGeom prst="foldedCorner">
                <a:avLst>
                  <a:gd name="adj" fmla="val 21000"/>
                </a:avLst>
              </a:prstGeom>
              <a:solidFill>
                <a:srgbClr val="FFFFFF"/>
              </a:solidFill>
              <a:ln w="9525">
                <a:solidFill>
                  <a:srgbClr val="0033CC"/>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35" name="Line 29"/>
              <p:cNvSpPr>
                <a:spLocks noChangeAspect="1" noChangeShapeType="1"/>
              </p:cNvSpPr>
              <p:nvPr/>
            </p:nvSpPr>
            <p:spPr bwMode="auto">
              <a:xfrm flipV="1">
                <a:off x="3505" y="3200"/>
                <a:ext cx="140" cy="0"/>
              </a:xfrm>
              <a:prstGeom prst="line">
                <a:avLst/>
              </a:prstGeom>
              <a:noFill/>
              <a:ln w="19050">
                <a:solidFill>
                  <a:srgbClr val="0072C6"/>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36" name="Line 30"/>
              <p:cNvSpPr>
                <a:spLocks noChangeAspect="1" noChangeShapeType="1"/>
              </p:cNvSpPr>
              <p:nvPr/>
            </p:nvSpPr>
            <p:spPr bwMode="auto">
              <a:xfrm>
                <a:off x="3548" y="3180"/>
                <a:ext cx="55" cy="0"/>
              </a:xfrm>
              <a:prstGeom prst="line">
                <a:avLst/>
              </a:prstGeom>
              <a:noFill/>
              <a:ln w="12700">
                <a:solidFill>
                  <a:srgbClr val="0072C6"/>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37" name="Line 31"/>
              <p:cNvSpPr>
                <a:spLocks noChangeAspect="1" noChangeShapeType="1"/>
              </p:cNvSpPr>
              <p:nvPr/>
            </p:nvSpPr>
            <p:spPr bwMode="auto">
              <a:xfrm>
                <a:off x="3559" y="3218"/>
                <a:ext cx="0" cy="53"/>
              </a:xfrm>
              <a:prstGeom prst="line">
                <a:avLst/>
              </a:prstGeom>
              <a:noFill/>
              <a:ln w="38100" cmpd="dbl">
                <a:solidFill>
                  <a:srgbClr val="0072C6"/>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38" name="Line 32"/>
              <p:cNvSpPr>
                <a:spLocks noChangeAspect="1" noChangeShapeType="1"/>
              </p:cNvSpPr>
              <p:nvPr/>
            </p:nvSpPr>
            <p:spPr bwMode="auto">
              <a:xfrm>
                <a:off x="3593" y="3218"/>
                <a:ext cx="0" cy="53"/>
              </a:xfrm>
              <a:prstGeom prst="line">
                <a:avLst/>
              </a:prstGeom>
              <a:noFill/>
              <a:ln w="38100" cmpd="dbl">
                <a:solidFill>
                  <a:srgbClr val="0072C6"/>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grpSp>
        <p:nvGrpSpPr>
          <p:cNvPr id="117" name="Group 116"/>
          <p:cNvGrpSpPr/>
          <p:nvPr/>
        </p:nvGrpSpPr>
        <p:grpSpPr>
          <a:xfrm>
            <a:off x="8690609" y="5490377"/>
            <a:ext cx="1666056" cy="992511"/>
            <a:chOff x="8690609" y="5490377"/>
            <a:chExt cx="1666056" cy="992511"/>
          </a:xfrm>
        </p:grpSpPr>
        <p:grpSp>
          <p:nvGrpSpPr>
            <p:cNvPr id="49" name="Group 128"/>
            <p:cNvGrpSpPr>
              <a:grpSpLocks/>
            </p:cNvGrpSpPr>
            <p:nvPr/>
          </p:nvGrpSpPr>
          <p:grpSpPr bwMode="auto">
            <a:xfrm>
              <a:off x="8826613" y="6008490"/>
              <a:ext cx="1348712" cy="344869"/>
              <a:chOff x="4368" y="3632"/>
              <a:chExt cx="833" cy="213"/>
            </a:xfrm>
          </p:grpSpPr>
          <p:sp>
            <p:nvSpPr>
              <p:cNvPr id="50" name="AutoShape 56"/>
              <p:cNvSpPr>
                <a:spLocks noChangeAspect="1" noChangeArrowheads="1"/>
              </p:cNvSpPr>
              <p:nvPr/>
            </p:nvSpPr>
            <p:spPr bwMode="auto">
              <a:xfrm>
                <a:off x="4368" y="3632"/>
                <a:ext cx="833" cy="213"/>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339933"/>
                  </a:solidFill>
                  <a:effectLst/>
                  <a:uLnTx/>
                  <a:uFillTx/>
                </a:endParaRPr>
              </a:p>
            </p:txBody>
          </p:sp>
          <p:sp>
            <p:nvSpPr>
              <p:cNvPr id="51" name="Text Box 57"/>
              <p:cNvSpPr txBox="1">
                <a:spLocks noChangeAspect="1" noChangeArrowheads="1"/>
              </p:cNvSpPr>
              <p:nvPr/>
            </p:nvSpPr>
            <p:spPr bwMode="auto">
              <a:xfrm>
                <a:off x="4368" y="3669"/>
                <a:ext cx="831" cy="125"/>
              </a:xfrm>
              <a:prstGeom prst="rect">
                <a:avLst/>
              </a:prstGeom>
              <a:noFill/>
              <a:ln w="9525" algn="ctr">
                <a:noFill/>
                <a:miter lim="800000"/>
                <a:headEnd/>
                <a:tailEnd/>
              </a:ln>
              <a:effectLst/>
            </p:spPr>
            <p:txBody>
              <a:bodyPr tIns="0" bIns="0">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339933"/>
                    </a:solidFill>
                    <a:effectLst/>
                    <a:uLnTx/>
                    <a:uFillTx/>
                  </a:rPr>
                  <a:t>Drop Here!</a:t>
                </a:r>
              </a:p>
            </p:txBody>
          </p:sp>
          <p:sp>
            <p:nvSpPr>
              <p:cNvPr id="52" name="Text Box 58"/>
              <p:cNvSpPr txBox="1">
                <a:spLocks noChangeAspect="1" noChangeArrowheads="1"/>
              </p:cNvSpPr>
              <p:nvPr/>
            </p:nvSpPr>
            <p:spPr bwMode="auto">
              <a:xfrm>
                <a:off x="4419" y="3652"/>
                <a:ext cx="55" cy="178"/>
              </a:xfrm>
              <a:prstGeom prst="rect">
                <a:avLst/>
              </a:prstGeom>
              <a:noFill/>
              <a:ln w="9525" algn="ctr">
                <a:noFill/>
                <a:miter lim="800000"/>
                <a:headEnd/>
                <a:tailEnd/>
              </a:ln>
              <a:effectLst/>
            </p:spPr>
            <p:txBody>
              <a:bodyPr wrap="none" lIns="0" tIns="0" rIns="0" bIns="0">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2040" b="0" i="1" u="none" strike="noStrike" kern="0" cap="none" spc="0" normalizeH="0" baseline="0" noProof="0" smtClean="0">
                    <a:ln>
                      <a:noFill/>
                    </a:ln>
                    <a:solidFill>
                      <a:srgbClr val="339933"/>
                    </a:solidFill>
                    <a:effectLst/>
                    <a:uLnTx/>
                    <a:uFillTx/>
                    <a:latin typeface="Castellar" pitchFamily="18" charset="0"/>
                  </a:rPr>
                  <a:t>!</a:t>
                </a:r>
              </a:p>
            </p:txBody>
          </p:sp>
        </p:grpSp>
        <p:grpSp>
          <p:nvGrpSpPr>
            <p:cNvPr id="53" name="Group 59"/>
            <p:cNvGrpSpPr>
              <a:grpSpLocks noChangeAspect="1"/>
            </p:cNvGrpSpPr>
            <p:nvPr/>
          </p:nvGrpSpPr>
          <p:grpSpPr bwMode="auto">
            <a:xfrm>
              <a:off x="8700322" y="6351740"/>
              <a:ext cx="1612627" cy="131148"/>
              <a:chOff x="2686" y="1734"/>
              <a:chExt cx="1081" cy="88"/>
            </a:xfrm>
          </p:grpSpPr>
          <p:sp>
            <p:nvSpPr>
              <p:cNvPr id="54" name="Line 60"/>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55" name="Line 61"/>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56" name="Line 62"/>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nvGrpSpPr>
            <p:cNvPr id="57" name="Group 129"/>
            <p:cNvGrpSpPr>
              <a:grpSpLocks/>
            </p:cNvGrpSpPr>
            <p:nvPr/>
          </p:nvGrpSpPr>
          <p:grpSpPr bwMode="auto">
            <a:xfrm>
              <a:off x="8690609" y="5490377"/>
              <a:ext cx="1666056" cy="518113"/>
              <a:chOff x="4284" y="3308"/>
              <a:chExt cx="1029" cy="320"/>
            </a:xfrm>
          </p:grpSpPr>
          <p:sp>
            <p:nvSpPr>
              <p:cNvPr id="58" name="Rectangle 49"/>
              <p:cNvSpPr>
                <a:spLocks noChangeAspect="1" noChangeArrowheads="1"/>
              </p:cNvSpPr>
              <p:nvPr/>
            </p:nvSpPr>
            <p:spPr bwMode="auto">
              <a:xfrm>
                <a:off x="4285" y="3308"/>
                <a:ext cx="996" cy="246"/>
              </a:xfrm>
              <a:prstGeom prst="rect">
                <a:avLst/>
              </a:prstGeom>
              <a:solidFill>
                <a:srgbClr val="FFFFFF"/>
              </a:solidFill>
              <a:ln w="19050"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505050"/>
                  </a:solidFill>
                  <a:effectLst/>
                  <a:uLnTx/>
                  <a:uFillTx/>
                </a:endParaRPr>
              </a:p>
            </p:txBody>
          </p:sp>
          <p:sp>
            <p:nvSpPr>
              <p:cNvPr id="59" name="Text Box 50"/>
              <p:cNvSpPr txBox="1">
                <a:spLocks noChangeAspect="1" noChangeArrowheads="1"/>
              </p:cNvSpPr>
              <p:nvPr/>
            </p:nvSpPr>
            <p:spPr bwMode="auto">
              <a:xfrm>
                <a:off x="4319" y="3322"/>
                <a:ext cx="994" cy="201"/>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505050"/>
                    </a:solidFill>
                    <a:effectLst/>
                    <a:uLnTx/>
                    <a:uFillTx/>
                  </a:rPr>
                  <a:t>Resolve</a:t>
                </a:r>
                <a:r>
                  <a:rPr kumimoji="0" lang="en-US" sz="1632" b="0" i="0" u="none" strike="noStrike" kern="0" cap="none" spc="0" normalizeH="0" baseline="0" noProof="0" dirty="0" smtClean="0">
                    <a:ln>
                      <a:noFill/>
                    </a:ln>
                    <a:solidFill>
                      <a:srgbClr val="505050"/>
                    </a:solidFill>
                    <a:effectLst/>
                    <a:uLnTx/>
                    <a:uFillTx/>
                  </a:rPr>
                  <a:t> </a:t>
                </a:r>
                <a:r>
                  <a:rPr kumimoji="0" lang="en-US" sz="1428" b="0" i="0" u="none" strike="noStrike" kern="0" cap="none" spc="0" normalizeH="0" baseline="0" noProof="0" dirty="0" smtClean="0">
                    <a:ln>
                      <a:noFill/>
                    </a:ln>
                    <a:solidFill>
                      <a:srgbClr val="505050"/>
                    </a:solidFill>
                    <a:effectLst/>
                    <a:uLnTx/>
                    <a:uFillTx/>
                  </a:rPr>
                  <a:t>Party</a:t>
                </a:r>
                <a:endParaRPr kumimoji="0" lang="en-US" sz="1632" b="0" i="0" u="none" strike="noStrike" kern="0" cap="none" spc="0" normalizeH="0" baseline="0" noProof="0" dirty="0" smtClean="0">
                  <a:ln>
                    <a:noFill/>
                  </a:ln>
                  <a:solidFill>
                    <a:srgbClr val="505050"/>
                  </a:solidFill>
                  <a:effectLst/>
                  <a:uLnTx/>
                  <a:uFillTx/>
                </a:endParaRPr>
              </a:p>
            </p:txBody>
          </p:sp>
          <p:grpSp>
            <p:nvGrpSpPr>
              <p:cNvPr id="60" name="Group 51"/>
              <p:cNvGrpSpPr>
                <a:grpSpLocks noChangeAspect="1"/>
              </p:cNvGrpSpPr>
              <p:nvPr/>
            </p:nvGrpSpPr>
            <p:grpSpPr bwMode="auto">
              <a:xfrm>
                <a:off x="5168" y="3380"/>
                <a:ext cx="84" cy="81"/>
                <a:chOff x="2493" y="975"/>
                <a:chExt cx="73" cy="72"/>
              </a:xfrm>
            </p:grpSpPr>
            <p:sp>
              <p:nvSpPr>
                <p:cNvPr id="66" name="Rectangle 52"/>
                <p:cNvSpPr>
                  <a:spLocks noChangeAspect="1" noChangeArrowheads="1"/>
                </p:cNvSpPr>
                <p:nvPr/>
              </p:nvSpPr>
              <p:spPr bwMode="auto">
                <a:xfrm>
                  <a:off x="2493" y="975"/>
                  <a:ext cx="73" cy="72"/>
                </a:xfrm>
                <a:prstGeom prst="rect">
                  <a:avLst/>
                </a:prstGeom>
                <a:solidFill>
                  <a:srgbClr val="FFFFFF"/>
                </a:solidFill>
                <a:ln w="3175"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505050"/>
                    </a:solidFill>
                    <a:effectLst/>
                    <a:uLnTx/>
                    <a:uFillTx/>
                  </a:endParaRPr>
                </a:p>
              </p:txBody>
            </p:sp>
            <p:sp>
              <p:nvSpPr>
                <p:cNvPr id="67" name="Line 53"/>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sp>
            <p:nvSpPr>
              <p:cNvPr id="61" name="Line 54"/>
              <p:cNvSpPr>
                <a:spLocks noChangeAspect="1" noChangeShapeType="1"/>
              </p:cNvSpPr>
              <p:nvPr/>
            </p:nvSpPr>
            <p:spPr bwMode="auto">
              <a:xfrm>
                <a:off x="5280" y="3551"/>
                <a:ext cx="0" cy="73"/>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62" name="Line 55"/>
              <p:cNvSpPr>
                <a:spLocks noChangeAspect="1" noChangeShapeType="1"/>
              </p:cNvSpPr>
              <p:nvPr/>
            </p:nvSpPr>
            <p:spPr bwMode="auto">
              <a:xfrm>
                <a:off x="4284" y="3554"/>
                <a:ext cx="0" cy="74"/>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nvGrpSpPr>
              <p:cNvPr id="63" name="Group 63"/>
              <p:cNvGrpSpPr>
                <a:grpSpLocks noChangeAspect="1"/>
              </p:cNvGrpSpPr>
              <p:nvPr/>
            </p:nvGrpSpPr>
            <p:grpSpPr bwMode="auto">
              <a:xfrm>
                <a:off x="4305" y="3366"/>
                <a:ext cx="133" cy="182"/>
                <a:chOff x="3216" y="3620"/>
                <a:chExt cx="145" cy="197"/>
              </a:xfrm>
            </p:grpSpPr>
            <p:sp>
              <p:nvSpPr>
                <p:cNvPr id="64" name="Rectangle 64"/>
                <p:cNvSpPr>
                  <a:spLocks noChangeAspect="1" noChangeArrowheads="1"/>
                </p:cNvSpPr>
                <p:nvPr/>
              </p:nvSpPr>
              <p:spPr bwMode="auto">
                <a:xfrm>
                  <a:off x="3216" y="3620"/>
                  <a:ext cx="144" cy="144"/>
                </a:xfrm>
                <a:prstGeom prst="rect">
                  <a:avLst/>
                </a:prstGeom>
                <a:solidFill>
                  <a:srgbClr val="FFFFFF"/>
                </a:solidFill>
                <a:ln w="12700" algn="ctr">
                  <a:solidFill>
                    <a:srgbClr val="0072C6"/>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505050"/>
                    </a:solidFill>
                    <a:effectLst/>
                    <a:uLnTx/>
                    <a:uFillTx/>
                  </a:endParaRPr>
                </a:p>
              </p:txBody>
            </p:sp>
            <p:sp>
              <p:nvSpPr>
                <p:cNvPr id="65" name="Text Box 65"/>
                <p:cNvSpPr txBox="1">
                  <a:spLocks noChangeAspect="1" noChangeArrowheads="1"/>
                </p:cNvSpPr>
                <p:nvPr/>
              </p:nvSpPr>
              <p:spPr bwMode="auto">
                <a:xfrm>
                  <a:off x="3220" y="3624"/>
                  <a:ext cx="141" cy="193"/>
                </a:xfrm>
                <a:prstGeom prst="rect">
                  <a:avLst/>
                </a:prstGeom>
                <a:noFill/>
                <a:ln w="9525" algn="ctr">
                  <a:noFill/>
                  <a:miter lim="800000"/>
                  <a:headEnd/>
                  <a:tailEnd/>
                </a:ln>
                <a:effectLst/>
              </p:spPr>
              <p:txBody>
                <a:bodyPr wrap="none" lIns="0" tIns="0" rIns="0" bIns="0">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2040" b="0" i="0" u="none" strike="noStrike" kern="0" cap="none" spc="0" normalizeH="0" baseline="0" noProof="0" smtClean="0">
                      <a:ln>
                        <a:noFill/>
                      </a:ln>
                      <a:solidFill>
                        <a:srgbClr val="0072C6"/>
                      </a:solidFill>
                      <a:effectLst/>
                      <a:uLnTx/>
                      <a:uFillTx/>
                      <a:sym typeface="Wingdings" pitchFamily="2" charset="2"/>
                    </a:rPr>
                    <a:t></a:t>
                  </a:r>
                </a:p>
              </p:txBody>
            </p:sp>
          </p:grpSp>
        </p:grpSp>
      </p:grpSp>
      <p:grpSp>
        <p:nvGrpSpPr>
          <p:cNvPr id="5" name="Group 4"/>
          <p:cNvGrpSpPr/>
          <p:nvPr/>
        </p:nvGrpSpPr>
        <p:grpSpPr>
          <a:xfrm>
            <a:off x="8682512" y="2707561"/>
            <a:ext cx="1620723" cy="1209469"/>
            <a:chOff x="8682512" y="2633166"/>
            <a:chExt cx="1620723" cy="1209469"/>
          </a:xfrm>
        </p:grpSpPr>
        <p:sp>
          <p:nvSpPr>
            <p:cNvPr id="39" name="Rectangle 35"/>
            <p:cNvSpPr>
              <a:spLocks noChangeAspect="1" noChangeArrowheads="1"/>
            </p:cNvSpPr>
            <p:nvPr/>
          </p:nvSpPr>
          <p:spPr bwMode="auto">
            <a:xfrm>
              <a:off x="8684131" y="2633166"/>
              <a:ext cx="1612627" cy="399918"/>
            </a:xfrm>
            <a:prstGeom prst="rect">
              <a:avLst/>
            </a:prstGeom>
            <a:solidFill>
              <a:srgbClr val="FFFFFF"/>
            </a:solidFill>
            <a:ln w="19050"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505050"/>
                </a:solidFill>
                <a:effectLst/>
                <a:uLnTx/>
                <a:uFillTx/>
              </a:endParaRPr>
            </a:p>
          </p:txBody>
        </p:sp>
        <p:sp>
          <p:nvSpPr>
            <p:cNvPr id="40" name="Text Box 36"/>
            <p:cNvSpPr txBox="1">
              <a:spLocks noChangeAspect="1" noChangeArrowheads="1"/>
            </p:cNvSpPr>
            <p:nvPr/>
          </p:nvSpPr>
          <p:spPr bwMode="auto">
            <a:xfrm>
              <a:off x="8684132" y="2655833"/>
              <a:ext cx="1609388" cy="295854"/>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505050"/>
                  </a:solidFill>
                  <a:effectLst/>
                  <a:uLnTx/>
                  <a:uFillTx/>
                </a:rPr>
                <a:t>Disassemble</a:t>
              </a:r>
            </a:p>
          </p:txBody>
        </p:sp>
        <p:grpSp>
          <p:nvGrpSpPr>
            <p:cNvPr id="41" name="Group 37"/>
            <p:cNvGrpSpPr>
              <a:grpSpLocks noChangeAspect="1"/>
            </p:cNvGrpSpPr>
            <p:nvPr/>
          </p:nvGrpSpPr>
          <p:grpSpPr bwMode="auto">
            <a:xfrm>
              <a:off x="10087893" y="2783742"/>
              <a:ext cx="136005" cy="131148"/>
              <a:chOff x="2493" y="975"/>
              <a:chExt cx="73" cy="72"/>
            </a:xfrm>
          </p:grpSpPr>
          <p:sp>
            <p:nvSpPr>
              <p:cNvPr id="42" name="Rectangle 38"/>
              <p:cNvSpPr>
                <a:spLocks noChangeAspect="1" noChangeArrowheads="1"/>
              </p:cNvSpPr>
              <p:nvPr/>
            </p:nvSpPr>
            <p:spPr bwMode="auto">
              <a:xfrm>
                <a:off x="2493" y="975"/>
                <a:ext cx="73" cy="72"/>
              </a:xfrm>
              <a:prstGeom prst="rect">
                <a:avLst/>
              </a:prstGeom>
              <a:solidFill>
                <a:srgbClr val="FFFFFF"/>
              </a:solidFill>
              <a:ln w="3175"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505050"/>
                  </a:solidFill>
                  <a:effectLst/>
                  <a:uLnTx/>
                  <a:uFillTx/>
                </a:endParaRPr>
              </a:p>
            </p:txBody>
          </p:sp>
          <p:sp>
            <p:nvSpPr>
              <p:cNvPr id="43" name="Line 39"/>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sp>
          <p:nvSpPr>
            <p:cNvPr id="44" name="Line 40"/>
            <p:cNvSpPr>
              <a:spLocks noChangeAspect="1" noChangeShapeType="1"/>
            </p:cNvSpPr>
            <p:nvPr/>
          </p:nvSpPr>
          <p:spPr bwMode="auto">
            <a:xfrm>
              <a:off x="10295138" y="3024989"/>
              <a:ext cx="0" cy="121432"/>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nvGrpSpPr>
            <p:cNvPr id="45" name="Group 45"/>
            <p:cNvGrpSpPr>
              <a:grpSpLocks noChangeAspect="1"/>
            </p:cNvGrpSpPr>
            <p:nvPr/>
          </p:nvGrpSpPr>
          <p:grpSpPr bwMode="auto">
            <a:xfrm>
              <a:off x="8690608" y="3695298"/>
              <a:ext cx="1612627" cy="131147"/>
              <a:chOff x="2686" y="1734"/>
              <a:chExt cx="1081" cy="88"/>
            </a:xfrm>
          </p:grpSpPr>
          <p:sp>
            <p:nvSpPr>
              <p:cNvPr id="46" name="Line 46"/>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47" name="Line 47"/>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48" name="Line 48"/>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nvGrpSpPr>
            <p:cNvPr id="85" name="Group 83"/>
            <p:cNvGrpSpPr>
              <a:grpSpLocks noChangeAspect="1"/>
            </p:cNvGrpSpPr>
            <p:nvPr/>
          </p:nvGrpSpPr>
          <p:grpSpPr bwMode="auto">
            <a:xfrm>
              <a:off x="8765087" y="2791838"/>
              <a:ext cx="97146" cy="116575"/>
              <a:chOff x="3890" y="306"/>
              <a:chExt cx="65" cy="78"/>
            </a:xfrm>
          </p:grpSpPr>
          <p:grpSp>
            <p:nvGrpSpPr>
              <p:cNvPr id="86" name="Group 84"/>
              <p:cNvGrpSpPr>
                <a:grpSpLocks noChangeAspect="1"/>
              </p:cNvGrpSpPr>
              <p:nvPr/>
            </p:nvGrpSpPr>
            <p:grpSpPr bwMode="auto">
              <a:xfrm>
                <a:off x="3890" y="310"/>
                <a:ext cx="35" cy="74"/>
                <a:chOff x="3890" y="310"/>
                <a:chExt cx="35" cy="74"/>
              </a:xfrm>
            </p:grpSpPr>
            <p:sp>
              <p:nvSpPr>
                <p:cNvPr id="91" name="Line 85"/>
                <p:cNvSpPr>
                  <a:spLocks noChangeAspect="1" noChangeShapeType="1"/>
                </p:cNvSpPr>
                <p:nvPr/>
              </p:nvSpPr>
              <p:spPr bwMode="auto">
                <a:xfrm rot="10800000" flipH="1">
                  <a:off x="3890" y="310"/>
                  <a:ext cx="0" cy="74"/>
                </a:xfrm>
                <a:prstGeom prst="line">
                  <a:avLst/>
                </a:prstGeom>
                <a:noFill/>
                <a:ln w="28575">
                  <a:solidFill>
                    <a:srgbClr val="0072C6"/>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92" name="Line 86"/>
                <p:cNvSpPr>
                  <a:spLocks noChangeAspect="1" noChangeShapeType="1"/>
                </p:cNvSpPr>
                <p:nvPr/>
              </p:nvSpPr>
              <p:spPr bwMode="auto">
                <a:xfrm rot="16200000" flipH="1">
                  <a:off x="3911" y="359"/>
                  <a:ext cx="0" cy="29"/>
                </a:xfrm>
                <a:prstGeom prst="line">
                  <a:avLst/>
                </a:prstGeom>
                <a:noFill/>
                <a:ln w="28575">
                  <a:solidFill>
                    <a:srgbClr val="0072C6"/>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sp>
            <p:nvSpPr>
              <p:cNvPr id="87" name="Line 87"/>
              <p:cNvSpPr>
                <a:spLocks noChangeAspect="1" noChangeShapeType="1"/>
              </p:cNvSpPr>
              <p:nvPr/>
            </p:nvSpPr>
            <p:spPr bwMode="auto">
              <a:xfrm rot="16200000" flipH="1">
                <a:off x="3924" y="334"/>
                <a:ext cx="0" cy="23"/>
              </a:xfrm>
              <a:prstGeom prst="line">
                <a:avLst/>
              </a:prstGeom>
              <a:noFill/>
              <a:ln w="28575">
                <a:solidFill>
                  <a:srgbClr val="0072C6"/>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nvGrpSpPr>
              <p:cNvPr id="88" name="Group 88"/>
              <p:cNvGrpSpPr>
                <a:grpSpLocks noChangeAspect="1"/>
              </p:cNvGrpSpPr>
              <p:nvPr/>
            </p:nvGrpSpPr>
            <p:grpSpPr bwMode="auto">
              <a:xfrm flipH="1" flipV="1">
                <a:off x="3920" y="306"/>
                <a:ext cx="35" cy="74"/>
                <a:chOff x="3890" y="310"/>
                <a:chExt cx="35" cy="74"/>
              </a:xfrm>
            </p:grpSpPr>
            <p:sp>
              <p:nvSpPr>
                <p:cNvPr id="89" name="Line 89"/>
                <p:cNvSpPr>
                  <a:spLocks noChangeAspect="1" noChangeShapeType="1"/>
                </p:cNvSpPr>
                <p:nvPr/>
              </p:nvSpPr>
              <p:spPr bwMode="auto">
                <a:xfrm rot="10800000" flipH="1">
                  <a:off x="3890" y="310"/>
                  <a:ext cx="0" cy="74"/>
                </a:xfrm>
                <a:prstGeom prst="line">
                  <a:avLst/>
                </a:prstGeom>
                <a:noFill/>
                <a:ln w="28575">
                  <a:solidFill>
                    <a:srgbClr val="0072C6"/>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90" name="Line 90"/>
                <p:cNvSpPr>
                  <a:spLocks noChangeAspect="1" noChangeShapeType="1"/>
                </p:cNvSpPr>
                <p:nvPr/>
              </p:nvSpPr>
              <p:spPr bwMode="auto">
                <a:xfrm rot="16200000" flipH="1">
                  <a:off x="3911" y="359"/>
                  <a:ext cx="0" cy="29"/>
                </a:xfrm>
                <a:prstGeom prst="line">
                  <a:avLst/>
                </a:prstGeom>
                <a:noFill/>
                <a:ln w="28575">
                  <a:solidFill>
                    <a:srgbClr val="0072C6"/>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sp>
          <p:nvSpPr>
            <p:cNvPr id="93" name="Freeform 101"/>
            <p:cNvSpPr>
              <a:spLocks noChangeAspect="1"/>
            </p:cNvSpPr>
            <p:nvPr/>
          </p:nvSpPr>
          <p:spPr bwMode="auto">
            <a:xfrm>
              <a:off x="8747276" y="3031465"/>
              <a:ext cx="756122" cy="811170"/>
            </a:xfrm>
            <a:custGeom>
              <a:avLst/>
              <a:gdLst/>
              <a:ahLst/>
              <a:cxnLst>
                <a:cxn ang="0">
                  <a:pos x="502" y="0"/>
                </a:cxn>
                <a:cxn ang="0">
                  <a:pos x="501" y="81"/>
                </a:cxn>
                <a:cxn ang="0">
                  <a:pos x="0" y="84"/>
                </a:cxn>
                <a:cxn ang="0">
                  <a:pos x="0" y="453"/>
                </a:cxn>
                <a:cxn ang="0">
                  <a:pos x="498" y="453"/>
                </a:cxn>
                <a:cxn ang="0">
                  <a:pos x="500" y="543"/>
                </a:cxn>
              </a:cxnLst>
              <a:rect l="0" t="0" r="r" b="b"/>
              <a:pathLst>
                <a:path w="502" h="543">
                  <a:moveTo>
                    <a:pt x="502" y="0"/>
                  </a:moveTo>
                  <a:lnTo>
                    <a:pt x="501" y="81"/>
                  </a:lnTo>
                  <a:lnTo>
                    <a:pt x="0" y="84"/>
                  </a:lnTo>
                  <a:lnTo>
                    <a:pt x="0" y="453"/>
                  </a:lnTo>
                  <a:lnTo>
                    <a:pt x="498" y="453"/>
                  </a:lnTo>
                  <a:lnTo>
                    <a:pt x="500" y="543"/>
                  </a:lnTo>
                </a:path>
              </a:pathLst>
            </a:custGeom>
            <a:noFill/>
            <a:ln w="12700" cap="flat" cmpd="sng">
              <a:solidFill>
                <a:srgbClr val="333333"/>
              </a:solidFill>
              <a:prstDash val="dash"/>
              <a:round/>
              <a:headEnd type="none" w="med" len="med"/>
              <a:tailEnd type="none" w="med" len="me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94" name="Line 102"/>
            <p:cNvSpPr>
              <a:spLocks noChangeAspect="1" noChangeShapeType="1"/>
            </p:cNvSpPr>
            <p:nvPr/>
          </p:nvSpPr>
          <p:spPr bwMode="auto">
            <a:xfrm flipH="1">
              <a:off x="8729466" y="3418430"/>
              <a:ext cx="134385" cy="0"/>
            </a:xfrm>
            <a:prstGeom prst="line">
              <a:avLst/>
            </a:prstGeom>
            <a:noFill/>
            <a:ln w="9525">
              <a:solidFill>
                <a:srgbClr val="333333"/>
              </a:solidFill>
              <a:prstDash val="dash"/>
              <a:round/>
              <a:headEnd/>
              <a:tailE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nvGrpSpPr>
            <p:cNvPr id="95" name="Group 100"/>
            <p:cNvGrpSpPr>
              <a:grpSpLocks noChangeAspect="1"/>
            </p:cNvGrpSpPr>
            <p:nvPr/>
          </p:nvGrpSpPr>
          <p:grpSpPr bwMode="auto">
            <a:xfrm>
              <a:off x="8803946" y="3251663"/>
              <a:ext cx="1369761" cy="346488"/>
              <a:chOff x="4376" y="1981"/>
              <a:chExt cx="918" cy="232"/>
            </a:xfrm>
          </p:grpSpPr>
          <p:sp>
            <p:nvSpPr>
              <p:cNvPr id="96" name="AutoShape 42"/>
              <p:cNvSpPr>
                <a:spLocks noChangeAspect="1" noChangeArrowheads="1"/>
              </p:cNvSpPr>
              <p:nvPr/>
            </p:nvSpPr>
            <p:spPr bwMode="auto">
              <a:xfrm>
                <a:off x="4385" y="1981"/>
                <a:ext cx="904" cy="232"/>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339933"/>
                  </a:solidFill>
                  <a:effectLst/>
                  <a:uLnTx/>
                  <a:uFillTx/>
                </a:endParaRPr>
              </a:p>
            </p:txBody>
          </p:sp>
          <p:sp>
            <p:nvSpPr>
              <p:cNvPr id="97" name="AutoShape 43"/>
              <p:cNvSpPr>
                <a:spLocks noChangeAspect="1" noChangeArrowheads="1"/>
              </p:cNvSpPr>
              <p:nvPr/>
            </p:nvSpPr>
            <p:spPr bwMode="auto">
              <a:xfrm>
                <a:off x="4376" y="2004"/>
                <a:ext cx="918" cy="149"/>
              </a:xfrm>
              <a:prstGeom prst="roundRect">
                <a:avLst>
                  <a:gd name="adj" fmla="val 16667"/>
                </a:avLst>
              </a:prstGeom>
              <a:noFill/>
              <a:ln w="9525" algn="ctr">
                <a:noFill/>
                <a:round/>
                <a:headEnd/>
                <a:tailEnd/>
              </a:ln>
              <a:effectLst/>
            </p:spPr>
            <p:txBody>
              <a:bodyPr tIns="0" bIns="0">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339933"/>
                    </a:solidFill>
                    <a:effectLst/>
                    <a:uLnTx/>
                    <a:uFillTx/>
                  </a:rPr>
                  <a:t>Drop Here!</a:t>
                </a:r>
              </a:p>
            </p:txBody>
          </p:sp>
          <p:sp>
            <p:nvSpPr>
              <p:cNvPr id="98" name="AutoShape 44"/>
              <p:cNvSpPr>
                <a:spLocks noChangeAspect="1" noChangeArrowheads="1"/>
              </p:cNvSpPr>
              <p:nvPr/>
            </p:nvSpPr>
            <p:spPr bwMode="auto">
              <a:xfrm>
                <a:off x="4438" y="2012"/>
                <a:ext cx="65" cy="199"/>
              </a:xfrm>
              <a:prstGeom prst="roundRect">
                <a:avLst>
                  <a:gd name="adj" fmla="val 16667"/>
                </a:avLst>
              </a:prstGeom>
              <a:solidFill>
                <a:srgbClr val="E4CD9A"/>
              </a:solidFill>
              <a:ln w="9525" algn="ctr">
                <a:noFill/>
                <a:round/>
                <a:headEnd/>
                <a:tailEnd/>
              </a:ln>
              <a:effectLst/>
            </p:spPr>
            <p:txBody>
              <a:bodyPr wrap="none" lIns="0" tIns="0" rIns="0" bIns="0">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2040" b="0" i="1" u="none" strike="noStrike" kern="0" cap="none" spc="0" normalizeH="0" baseline="0" noProof="0" smtClean="0">
                    <a:ln>
                      <a:noFill/>
                    </a:ln>
                    <a:solidFill>
                      <a:srgbClr val="339933"/>
                    </a:solidFill>
                    <a:effectLst/>
                    <a:uLnTx/>
                    <a:uFillTx/>
                    <a:latin typeface="Castellar" pitchFamily="18" charset="0"/>
                  </a:rPr>
                  <a:t>!</a:t>
                </a:r>
              </a:p>
            </p:txBody>
          </p:sp>
        </p:grpSp>
        <p:sp>
          <p:nvSpPr>
            <p:cNvPr id="100" name="Line 41"/>
            <p:cNvSpPr>
              <a:spLocks noChangeAspect="1" noChangeShapeType="1"/>
            </p:cNvSpPr>
            <p:nvPr/>
          </p:nvSpPr>
          <p:spPr bwMode="auto">
            <a:xfrm>
              <a:off x="8682512" y="3031465"/>
              <a:ext cx="0" cy="119814"/>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nvGrpSpPr>
          <p:cNvPr id="9" name="Group 8"/>
          <p:cNvGrpSpPr/>
          <p:nvPr/>
        </p:nvGrpSpPr>
        <p:grpSpPr>
          <a:xfrm>
            <a:off x="1249685" y="2769173"/>
            <a:ext cx="7342157" cy="1493925"/>
            <a:chOff x="1249685" y="2769173"/>
            <a:chExt cx="7342157" cy="1493925"/>
          </a:xfrm>
        </p:grpSpPr>
        <p:sp>
          <p:nvSpPr>
            <p:cNvPr id="101" name="AutoShape 113"/>
            <p:cNvSpPr>
              <a:spLocks noChangeArrowheads="1"/>
            </p:cNvSpPr>
            <p:nvPr/>
          </p:nvSpPr>
          <p:spPr bwMode="auto">
            <a:xfrm>
              <a:off x="1249685" y="2769173"/>
              <a:ext cx="7065291" cy="1493925"/>
            </a:xfrm>
            <a:prstGeom prst="roundRect">
              <a:avLst>
                <a:gd name="adj" fmla="val 4167"/>
              </a:avLst>
            </a:prstGeom>
            <a:solidFill>
              <a:schemeClr val="bg2">
                <a:lumMod val="50000"/>
              </a:schemeClr>
            </a:solid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9907"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Disassemble</a:t>
              </a:r>
            </a:p>
          </p:txBody>
        </p:sp>
        <p:sp>
          <p:nvSpPr>
            <p:cNvPr id="102" name="AutoShape 115"/>
            <p:cNvSpPr>
              <a:spLocks noChangeArrowheads="1"/>
            </p:cNvSpPr>
            <p:nvPr/>
          </p:nvSpPr>
          <p:spPr bwMode="auto">
            <a:xfrm>
              <a:off x="1393701" y="3171109"/>
              <a:ext cx="6783652" cy="979558"/>
            </a:xfrm>
            <a:prstGeom prst="roundRect">
              <a:avLst>
                <a:gd name="adj" fmla="val 4167"/>
              </a:avLst>
            </a:prstGeom>
            <a:solidFill>
              <a:srgbClr val="FFFFFF"/>
            </a:solidFill>
            <a:ln w="28575" algn="ctr">
              <a:solidFill>
                <a:srgbClr val="5289C0"/>
              </a:solidFill>
              <a:round/>
              <a:headEnd/>
              <a:tailEnd/>
            </a:ln>
            <a:effectLst/>
          </p:spPr>
          <p:txBody>
            <a:bodyPr anchor="ctr"/>
            <a:lstStyle/>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to parse or disassemble components</a:t>
              </a:r>
            </a:p>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to probe messages and verify context properties </a:t>
              </a:r>
            </a:p>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BizTalk Server includes an XML, flat file, and a BTF disassembler</a:t>
              </a:r>
            </a:p>
          </p:txBody>
        </p:sp>
        <p:sp>
          <p:nvSpPr>
            <p:cNvPr id="103" name="Freeform 122"/>
            <p:cNvSpPr>
              <a:spLocks/>
            </p:cNvSpPr>
            <p:nvPr/>
          </p:nvSpPr>
          <p:spPr bwMode="auto">
            <a:xfrm>
              <a:off x="7625238" y="3403297"/>
              <a:ext cx="966604" cy="166768"/>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nvGrpSpPr>
          <p:cNvPr id="6" name="Group 5"/>
          <p:cNvGrpSpPr/>
          <p:nvPr/>
        </p:nvGrpSpPr>
        <p:grpSpPr>
          <a:xfrm>
            <a:off x="8682512" y="4207449"/>
            <a:ext cx="1620723" cy="992510"/>
            <a:chOff x="8682512" y="4073326"/>
            <a:chExt cx="1620723" cy="992510"/>
          </a:xfrm>
        </p:grpSpPr>
        <p:sp>
          <p:nvSpPr>
            <p:cNvPr id="68" name="Rectangle 66"/>
            <p:cNvSpPr>
              <a:spLocks noChangeAspect="1" noChangeArrowheads="1"/>
            </p:cNvSpPr>
            <p:nvPr/>
          </p:nvSpPr>
          <p:spPr bwMode="auto">
            <a:xfrm>
              <a:off x="8684131" y="4073326"/>
              <a:ext cx="1612627" cy="398299"/>
            </a:xfrm>
            <a:prstGeom prst="rect">
              <a:avLst/>
            </a:prstGeom>
            <a:solidFill>
              <a:srgbClr val="FFFFFF"/>
            </a:solidFill>
            <a:ln w="19050"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505050"/>
                </a:solidFill>
                <a:effectLst/>
                <a:uLnTx/>
                <a:uFillTx/>
              </a:endParaRPr>
            </a:p>
          </p:txBody>
        </p:sp>
        <p:sp>
          <p:nvSpPr>
            <p:cNvPr id="69" name="Text Box 67"/>
            <p:cNvSpPr txBox="1">
              <a:spLocks noChangeAspect="1" noChangeArrowheads="1"/>
            </p:cNvSpPr>
            <p:nvPr/>
          </p:nvSpPr>
          <p:spPr bwMode="auto">
            <a:xfrm>
              <a:off x="8684132" y="4095994"/>
              <a:ext cx="1609388" cy="295854"/>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505050"/>
                  </a:solidFill>
                  <a:effectLst/>
                  <a:uLnTx/>
                  <a:uFillTx/>
                </a:rPr>
                <a:t>Validate</a:t>
              </a:r>
              <a:endParaRPr kumimoji="0" lang="en-US" sz="1632" b="0" i="0" u="none" strike="noStrike" kern="0" cap="none" spc="0" normalizeH="0" baseline="0" noProof="0" dirty="0" smtClean="0">
                <a:ln>
                  <a:noFill/>
                </a:ln>
                <a:solidFill>
                  <a:srgbClr val="505050"/>
                </a:solidFill>
                <a:effectLst/>
                <a:uLnTx/>
                <a:uFillTx/>
              </a:endParaRPr>
            </a:p>
          </p:txBody>
        </p:sp>
        <p:grpSp>
          <p:nvGrpSpPr>
            <p:cNvPr id="70" name="Group 68"/>
            <p:cNvGrpSpPr>
              <a:grpSpLocks noChangeAspect="1"/>
            </p:cNvGrpSpPr>
            <p:nvPr/>
          </p:nvGrpSpPr>
          <p:grpSpPr bwMode="auto">
            <a:xfrm>
              <a:off x="10087894" y="4222284"/>
              <a:ext cx="134386" cy="132766"/>
              <a:chOff x="2493" y="975"/>
              <a:chExt cx="73" cy="72"/>
            </a:xfrm>
          </p:grpSpPr>
          <p:sp>
            <p:nvSpPr>
              <p:cNvPr id="71" name="Rectangle 69"/>
              <p:cNvSpPr>
                <a:spLocks noChangeAspect="1" noChangeArrowheads="1"/>
              </p:cNvSpPr>
              <p:nvPr/>
            </p:nvSpPr>
            <p:spPr bwMode="auto">
              <a:xfrm>
                <a:off x="2493" y="975"/>
                <a:ext cx="73" cy="72"/>
              </a:xfrm>
              <a:prstGeom prst="rect">
                <a:avLst/>
              </a:prstGeom>
              <a:solidFill>
                <a:srgbClr val="FFFFFF"/>
              </a:solidFill>
              <a:ln w="3175"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505050"/>
                  </a:solidFill>
                  <a:effectLst/>
                  <a:uLnTx/>
                  <a:uFillTx/>
                </a:endParaRPr>
              </a:p>
            </p:txBody>
          </p:sp>
          <p:sp>
            <p:nvSpPr>
              <p:cNvPr id="72" name="Line 70"/>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sp>
          <p:nvSpPr>
            <p:cNvPr id="73" name="Line 71"/>
            <p:cNvSpPr>
              <a:spLocks noChangeAspect="1" noChangeShapeType="1"/>
            </p:cNvSpPr>
            <p:nvPr/>
          </p:nvSpPr>
          <p:spPr bwMode="auto">
            <a:xfrm>
              <a:off x="10295138" y="4466767"/>
              <a:ext cx="0" cy="118195"/>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nvGrpSpPr>
            <p:cNvPr id="74" name="Group 130"/>
            <p:cNvGrpSpPr>
              <a:grpSpLocks/>
            </p:cNvGrpSpPr>
            <p:nvPr/>
          </p:nvGrpSpPr>
          <p:grpSpPr bwMode="auto">
            <a:xfrm>
              <a:off x="8816898" y="4591439"/>
              <a:ext cx="1348712" cy="346488"/>
              <a:chOff x="4362" y="2913"/>
              <a:chExt cx="833" cy="214"/>
            </a:xfrm>
          </p:grpSpPr>
          <p:sp>
            <p:nvSpPr>
              <p:cNvPr id="75" name="AutoShape 73"/>
              <p:cNvSpPr>
                <a:spLocks noChangeAspect="1" noChangeArrowheads="1"/>
              </p:cNvSpPr>
              <p:nvPr/>
            </p:nvSpPr>
            <p:spPr bwMode="auto">
              <a:xfrm>
                <a:off x="4362" y="2913"/>
                <a:ext cx="833" cy="214"/>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339933"/>
                  </a:solidFill>
                  <a:effectLst/>
                  <a:uLnTx/>
                  <a:uFillTx/>
                </a:endParaRPr>
              </a:p>
            </p:txBody>
          </p:sp>
          <p:sp>
            <p:nvSpPr>
              <p:cNvPr id="76" name="Text Box 74"/>
              <p:cNvSpPr txBox="1">
                <a:spLocks noChangeAspect="1" noChangeArrowheads="1"/>
              </p:cNvSpPr>
              <p:nvPr/>
            </p:nvSpPr>
            <p:spPr bwMode="auto">
              <a:xfrm>
                <a:off x="4362" y="2950"/>
                <a:ext cx="832" cy="125"/>
              </a:xfrm>
              <a:prstGeom prst="rect">
                <a:avLst/>
              </a:prstGeom>
              <a:noFill/>
              <a:ln w="9525" algn="ctr">
                <a:noFill/>
                <a:miter lim="800000"/>
                <a:headEnd/>
                <a:tailEnd/>
              </a:ln>
              <a:effectLst/>
            </p:spPr>
            <p:txBody>
              <a:bodyPr tIns="0" bIns="0">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339933"/>
                    </a:solidFill>
                    <a:effectLst/>
                    <a:uLnTx/>
                    <a:uFillTx/>
                  </a:rPr>
                  <a:t>Drop Here!</a:t>
                </a:r>
              </a:p>
            </p:txBody>
          </p:sp>
          <p:sp>
            <p:nvSpPr>
              <p:cNvPr id="77" name="Text Box 75"/>
              <p:cNvSpPr txBox="1">
                <a:spLocks noChangeAspect="1" noChangeArrowheads="1"/>
              </p:cNvSpPr>
              <p:nvPr/>
            </p:nvSpPr>
            <p:spPr bwMode="auto">
              <a:xfrm>
                <a:off x="4414" y="2934"/>
                <a:ext cx="55" cy="178"/>
              </a:xfrm>
              <a:prstGeom prst="rect">
                <a:avLst/>
              </a:prstGeom>
              <a:noFill/>
              <a:ln w="9525" algn="ctr">
                <a:noFill/>
                <a:miter lim="800000"/>
                <a:headEnd/>
                <a:tailEnd/>
              </a:ln>
              <a:effectLst/>
            </p:spPr>
            <p:txBody>
              <a:bodyPr wrap="none" lIns="0" tIns="0" rIns="0" bIns="0">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2040" b="0" i="1" u="none" strike="noStrike" kern="0" cap="none" spc="0" normalizeH="0" baseline="0" noProof="0" smtClean="0">
                    <a:ln>
                      <a:noFill/>
                    </a:ln>
                    <a:solidFill>
                      <a:srgbClr val="339933"/>
                    </a:solidFill>
                    <a:effectLst/>
                    <a:uLnTx/>
                    <a:uFillTx/>
                    <a:latin typeface="Castellar" pitchFamily="18" charset="0"/>
                  </a:rPr>
                  <a:t>!</a:t>
                </a:r>
              </a:p>
            </p:txBody>
          </p:sp>
        </p:grpSp>
        <p:grpSp>
          <p:nvGrpSpPr>
            <p:cNvPr id="78" name="Group 76"/>
            <p:cNvGrpSpPr>
              <a:grpSpLocks noChangeAspect="1"/>
            </p:cNvGrpSpPr>
            <p:nvPr/>
          </p:nvGrpSpPr>
          <p:grpSpPr bwMode="auto">
            <a:xfrm>
              <a:off x="8690608" y="4934689"/>
              <a:ext cx="1612627" cy="131147"/>
              <a:chOff x="2686" y="1734"/>
              <a:chExt cx="1081" cy="88"/>
            </a:xfrm>
          </p:grpSpPr>
          <p:sp>
            <p:nvSpPr>
              <p:cNvPr id="79" name="Line 77"/>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80" name="Line 78"/>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sp>
            <p:nvSpPr>
              <p:cNvPr id="81" name="Line 79"/>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nvGrpSpPr>
            <p:cNvPr id="82" name="Group 80"/>
            <p:cNvGrpSpPr>
              <a:grpSpLocks noChangeAspect="1"/>
            </p:cNvGrpSpPr>
            <p:nvPr/>
          </p:nvGrpSpPr>
          <p:grpSpPr bwMode="auto">
            <a:xfrm>
              <a:off x="8719747" y="4152655"/>
              <a:ext cx="215206" cy="294044"/>
              <a:chOff x="3503" y="3582"/>
              <a:chExt cx="145" cy="197"/>
            </a:xfrm>
          </p:grpSpPr>
          <p:sp>
            <p:nvSpPr>
              <p:cNvPr id="83" name="Rectangle 81"/>
              <p:cNvSpPr>
                <a:spLocks noChangeAspect="1" noChangeArrowheads="1"/>
              </p:cNvSpPr>
              <p:nvPr/>
            </p:nvSpPr>
            <p:spPr bwMode="auto">
              <a:xfrm>
                <a:off x="3503" y="3582"/>
                <a:ext cx="144" cy="144"/>
              </a:xfrm>
              <a:prstGeom prst="rect">
                <a:avLst/>
              </a:prstGeom>
              <a:solidFill>
                <a:srgbClr val="FFFFFF"/>
              </a:solidFill>
              <a:ln w="12700" algn="ctr">
                <a:solidFill>
                  <a:srgbClr val="339933"/>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505050"/>
                  </a:solidFill>
                  <a:effectLst/>
                  <a:uLnTx/>
                  <a:uFillTx/>
                </a:endParaRPr>
              </a:p>
            </p:txBody>
          </p:sp>
          <p:sp>
            <p:nvSpPr>
              <p:cNvPr id="84" name="Text Box 82"/>
              <p:cNvSpPr txBox="1">
                <a:spLocks noChangeAspect="1" noChangeArrowheads="1"/>
              </p:cNvSpPr>
              <p:nvPr/>
            </p:nvSpPr>
            <p:spPr bwMode="auto">
              <a:xfrm>
                <a:off x="3507" y="3586"/>
                <a:ext cx="141" cy="193"/>
              </a:xfrm>
              <a:prstGeom prst="rect">
                <a:avLst/>
              </a:prstGeom>
              <a:noFill/>
              <a:ln w="9525" algn="ctr">
                <a:noFill/>
                <a:miter lim="800000"/>
                <a:headEnd/>
                <a:tailEnd/>
              </a:ln>
              <a:effectLst/>
            </p:spPr>
            <p:txBody>
              <a:bodyPr wrap="none" lIns="0" tIns="0" rIns="0" bIns="0">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2040" b="0" i="0" u="none" strike="noStrike" kern="0" cap="none" spc="0" normalizeH="0" baseline="0" noProof="0" smtClean="0">
                    <a:ln>
                      <a:noFill/>
                    </a:ln>
                    <a:solidFill>
                      <a:srgbClr val="339933"/>
                    </a:solidFill>
                    <a:effectLst/>
                    <a:uLnTx/>
                    <a:uFillTx/>
                    <a:sym typeface="Wingdings" pitchFamily="2" charset="2"/>
                  </a:rPr>
                  <a:t></a:t>
                </a:r>
              </a:p>
            </p:txBody>
          </p:sp>
        </p:grpSp>
        <p:sp>
          <p:nvSpPr>
            <p:cNvPr id="105" name="Line 72"/>
            <p:cNvSpPr>
              <a:spLocks noChangeAspect="1" noChangeShapeType="1"/>
            </p:cNvSpPr>
            <p:nvPr/>
          </p:nvSpPr>
          <p:spPr bwMode="auto">
            <a:xfrm>
              <a:off x="8682512" y="4471625"/>
              <a:ext cx="0" cy="119814"/>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nvGrpSpPr>
          <p:cNvPr id="11" name="Group 10"/>
          <p:cNvGrpSpPr/>
          <p:nvPr/>
        </p:nvGrpSpPr>
        <p:grpSpPr>
          <a:xfrm>
            <a:off x="1249685" y="4356407"/>
            <a:ext cx="7342157" cy="1156637"/>
            <a:chOff x="1249685" y="4356407"/>
            <a:chExt cx="7342157" cy="1156637"/>
          </a:xfrm>
        </p:grpSpPr>
        <p:sp>
          <p:nvSpPr>
            <p:cNvPr id="106" name="AutoShape 116"/>
            <p:cNvSpPr>
              <a:spLocks noChangeArrowheads="1"/>
            </p:cNvSpPr>
            <p:nvPr/>
          </p:nvSpPr>
          <p:spPr bwMode="auto">
            <a:xfrm>
              <a:off x="1249685" y="4356407"/>
              <a:ext cx="7065291" cy="1156637"/>
            </a:xfrm>
            <a:prstGeom prst="roundRect">
              <a:avLst>
                <a:gd name="adj" fmla="val 4167"/>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9907"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Validate</a:t>
              </a:r>
            </a:p>
          </p:txBody>
        </p:sp>
        <p:sp>
          <p:nvSpPr>
            <p:cNvPr id="107" name="AutoShape 117"/>
            <p:cNvSpPr>
              <a:spLocks noChangeArrowheads="1"/>
            </p:cNvSpPr>
            <p:nvPr/>
          </p:nvSpPr>
          <p:spPr bwMode="auto">
            <a:xfrm>
              <a:off x="1393701" y="4755547"/>
              <a:ext cx="6783652" cy="657356"/>
            </a:xfrm>
            <a:prstGeom prst="roundRect">
              <a:avLst>
                <a:gd name="adj" fmla="val 4167"/>
              </a:avLst>
            </a:prstGeom>
            <a:solidFill>
              <a:srgbClr val="FFFFFF"/>
            </a:solidFill>
            <a:ln w="28575" algn="ctr">
              <a:solidFill>
                <a:srgbClr val="5289C0"/>
              </a:solidFill>
              <a:round/>
              <a:headEnd/>
              <a:tailEnd/>
            </a:ln>
            <a:effectLst/>
          </p:spPr>
          <p:txBody>
            <a:bodyPr anchor="ctr"/>
            <a:lstStyle/>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to validate the format of an XML message</a:t>
              </a:r>
            </a:p>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to compare a message to a known schema</a:t>
              </a:r>
            </a:p>
          </p:txBody>
        </p:sp>
        <p:sp>
          <p:nvSpPr>
            <p:cNvPr id="108" name="Freeform 123"/>
            <p:cNvSpPr>
              <a:spLocks/>
            </p:cNvSpPr>
            <p:nvPr/>
          </p:nvSpPr>
          <p:spPr bwMode="auto">
            <a:xfrm>
              <a:off x="7625238" y="4793406"/>
              <a:ext cx="966604" cy="166768"/>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nvGrpSpPr>
          <p:cNvPr id="10" name="Group 9"/>
          <p:cNvGrpSpPr/>
          <p:nvPr/>
        </p:nvGrpSpPr>
        <p:grpSpPr>
          <a:xfrm>
            <a:off x="1249685" y="5584286"/>
            <a:ext cx="7342158" cy="1152100"/>
            <a:chOff x="1249685" y="5584286"/>
            <a:chExt cx="7342158" cy="1152100"/>
          </a:xfrm>
        </p:grpSpPr>
        <p:sp>
          <p:nvSpPr>
            <p:cNvPr id="110" name="AutoShape 118"/>
            <p:cNvSpPr>
              <a:spLocks noChangeArrowheads="1"/>
            </p:cNvSpPr>
            <p:nvPr/>
          </p:nvSpPr>
          <p:spPr bwMode="auto">
            <a:xfrm>
              <a:off x="1249685" y="5584286"/>
              <a:ext cx="7065292" cy="1152100"/>
            </a:xfrm>
            <a:prstGeom prst="roundRect">
              <a:avLst>
                <a:gd name="adj" fmla="val 4167"/>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9907"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Resolve Party</a:t>
              </a:r>
            </a:p>
          </p:txBody>
        </p:sp>
        <p:sp>
          <p:nvSpPr>
            <p:cNvPr id="111" name="AutoShape 119"/>
            <p:cNvSpPr>
              <a:spLocks noChangeArrowheads="1"/>
            </p:cNvSpPr>
            <p:nvPr/>
          </p:nvSpPr>
          <p:spPr bwMode="auto">
            <a:xfrm>
              <a:off x="1393701" y="6022964"/>
              <a:ext cx="6783653" cy="587735"/>
            </a:xfrm>
            <a:prstGeom prst="roundRect">
              <a:avLst>
                <a:gd name="adj" fmla="val 4167"/>
              </a:avLst>
            </a:prstGeom>
            <a:solidFill>
              <a:srgbClr val="FFFFFF"/>
            </a:solidFill>
            <a:ln w="28575" algn="ctr">
              <a:solidFill>
                <a:srgbClr val="5289C0"/>
              </a:solidFill>
              <a:round/>
              <a:headEnd/>
              <a:tailEnd/>
            </a:ln>
            <a:effectLst/>
          </p:spPr>
          <p:txBody>
            <a:bodyPr anchor="ctr"/>
            <a:lstStyle/>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to verify the sending party for a received message</a:t>
              </a:r>
            </a:p>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with public certificates to validate sender</a:t>
              </a:r>
            </a:p>
          </p:txBody>
        </p:sp>
        <p:sp>
          <p:nvSpPr>
            <p:cNvPr id="112" name="Freeform 124"/>
            <p:cNvSpPr>
              <a:spLocks/>
            </p:cNvSpPr>
            <p:nvPr/>
          </p:nvSpPr>
          <p:spPr bwMode="auto">
            <a:xfrm>
              <a:off x="7625239" y="6126686"/>
              <a:ext cx="966604" cy="166767"/>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grpSp>
        <p:nvGrpSpPr>
          <p:cNvPr id="2" name="Group 1"/>
          <p:cNvGrpSpPr/>
          <p:nvPr/>
        </p:nvGrpSpPr>
        <p:grpSpPr>
          <a:xfrm>
            <a:off x="1249685" y="1265014"/>
            <a:ext cx="7342158" cy="1435650"/>
            <a:chOff x="1249685" y="1265014"/>
            <a:chExt cx="7342158" cy="1435650"/>
          </a:xfrm>
        </p:grpSpPr>
        <p:sp>
          <p:nvSpPr>
            <p:cNvPr id="114" name="AutoShape 113"/>
            <p:cNvSpPr>
              <a:spLocks noChangeArrowheads="1"/>
            </p:cNvSpPr>
            <p:nvPr/>
          </p:nvSpPr>
          <p:spPr bwMode="auto">
            <a:xfrm>
              <a:off x="1249685" y="1265014"/>
              <a:ext cx="7065292" cy="1435650"/>
            </a:xfrm>
            <a:prstGeom prst="roundRect">
              <a:avLst>
                <a:gd name="adj" fmla="val 4167"/>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9907"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Decode</a:t>
              </a:r>
            </a:p>
          </p:txBody>
        </p:sp>
        <p:sp>
          <p:nvSpPr>
            <p:cNvPr id="115" name="AutoShape 115"/>
            <p:cNvSpPr>
              <a:spLocks noChangeArrowheads="1"/>
            </p:cNvSpPr>
            <p:nvPr/>
          </p:nvSpPr>
          <p:spPr bwMode="auto">
            <a:xfrm>
              <a:off x="1393701" y="1655876"/>
              <a:ext cx="6783653" cy="979558"/>
            </a:xfrm>
            <a:prstGeom prst="roundRect">
              <a:avLst>
                <a:gd name="adj" fmla="val 4167"/>
              </a:avLst>
            </a:prstGeom>
            <a:solidFill>
              <a:srgbClr val="FFFFFF"/>
            </a:solidFill>
            <a:ln w="28575" algn="ctr">
              <a:solidFill>
                <a:srgbClr val="5289C0"/>
              </a:solidFill>
              <a:round/>
              <a:headEnd/>
              <a:tailEnd/>
            </a:ln>
            <a:effectLst/>
          </p:spPr>
          <p:txBody>
            <a:bodyPr anchor="ctr"/>
            <a:lstStyle/>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to decode or decrypt messages</a:t>
              </a:r>
            </a:p>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when secure document exchange is required</a:t>
              </a:r>
            </a:p>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BizTalk includes a MIME/SMIME Decoder</a:t>
              </a:r>
            </a:p>
          </p:txBody>
        </p:sp>
        <p:sp>
          <p:nvSpPr>
            <p:cNvPr id="116" name="Freeform 120"/>
            <p:cNvSpPr>
              <a:spLocks/>
            </p:cNvSpPr>
            <p:nvPr/>
          </p:nvSpPr>
          <p:spPr bwMode="auto">
            <a:xfrm>
              <a:off x="7625239" y="2041772"/>
              <a:ext cx="966604" cy="166767"/>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505050"/>
                </a:solidFill>
                <a:effectLst/>
                <a:uLnTx/>
                <a:uFillTx/>
              </a:endParaRPr>
            </a:p>
          </p:txBody>
        </p:sp>
      </p:grpSp>
    </p:spTree>
    <p:extLst>
      <p:ext uri="{BB962C8B-B14F-4D97-AF65-F5344CB8AC3E}">
        <p14:creationId xmlns:p14="http://schemas.microsoft.com/office/powerpoint/2010/main" val="740963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AutoShape 4"/>
          <p:cNvSpPr>
            <a:spLocks noChangeAspect="1" noChangeArrowheads="1"/>
          </p:cNvSpPr>
          <p:nvPr/>
        </p:nvSpPr>
        <p:spPr bwMode="auto">
          <a:xfrm>
            <a:off x="8193543" y="1269228"/>
            <a:ext cx="2143692" cy="5252370"/>
          </a:xfrm>
          <a:prstGeom prst="roundRect">
            <a:avLst>
              <a:gd name="adj" fmla="val 4167"/>
            </a:avLst>
          </a:prstGeom>
          <a:solidFill>
            <a:schemeClr val="tx1"/>
          </a:solidFill>
          <a:ln w="19050" cap="flat" cmpd="sng" algn="ctr">
            <a:solidFill>
              <a:srgbClr val="BDBDBD"/>
            </a:solidFill>
            <a:prstDash val="solid"/>
          </a:ln>
          <a:effectLst>
            <a:outerShdw blurRad="40000" dist="20000" dir="5400000" rotWithShape="0">
              <a:srgbClr val="000000">
                <a:alpha val="38000"/>
              </a:srgbClr>
            </a:outerShdw>
          </a:effectLst>
        </p:spPr>
        <p:txBody>
          <a:bodyPr rtlCol="0" anchor="t"/>
          <a:lstStyle/>
          <a:p>
            <a:pPr algn="ctr" defTabSz="914400"/>
            <a:endParaRPr lang="en-US" sz="1600" kern="0">
              <a:solidFill>
                <a:srgbClr val="FFFFFF"/>
              </a:solidFill>
              <a:latin typeface="Segoe UI (Body)"/>
            </a:endParaRPr>
          </a:p>
        </p:txBody>
      </p:sp>
      <p:sp>
        <p:nvSpPr>
          <p:cNvPr id="235" name="Line 5"/>
          <p:cNvSpPr>
            <a:spLocks noChangeAspect="1" noChangeShapeType="1"/>
          </p:cNvSpPr>
          <p:nvPr/>
        </p:nvSpPr>
        <p:spPr bwMode="auto">
          <a:xfrm>
            <a:off x="9254056" y="1518570"/>
            <a:ext cx="22667" cy="4703494"/>
          </a:xfrm>
          <a:prstGeom prst="line">
            <a:avLst/>
          </a:prstGeom>
          <a:noFill/>
          <a:ln w="9525">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36" name="Oval 6"/>
          <p:cNvSpPr>
            <a:spLocks noChangeAspect="1" noChangeArrowheads="1"/>
          </p:cNvSpPr>
          <p:nvPr/>
        </p:nvSpPr>
        <p:spPr bwMode="auto">
          <a:xfrm>
            <a:off x="9202244" y="1452186"/>
            <a:ext cx="127909" cy="129528"/>
          </a:xfrm>
          <a:prstGeom prst="ellipse">
            <a:avLst/>
          </a:prstGeom>
          <a:solidFill>
            <a:srgbClr val="4D4D4D"/>
          </a:solidFill>
          <a:ln w="9525" algn="ctr">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nvGrpSpPr>
          <p:cNvPr id="237" name="Group 94"/>
          <p:cNvGrpSpPr>
            <a:grpSpLocks/>
          </p:cNvGrpSpPr>
          <p:nvPr/>
        </p:nvGrpSpPr>
        <p:grpSpPr bwMode="auto">
          <a:xfrm>
            <a:off x="8585366" y="2311930"/>
            <a:ext cx="1358428" cy="425824"/>
            <a:chOff x="4363" y="1516"/>
            <a:chExt cx="839" cy="263"/>
          </a:xfrm>
        </p:grpSpPr>
        <p:sp>
          <p:nvSpPr>
            <p:cNvPr id="238" name="AutoShape 16"/>
            <p:cNvSpPr>
              <a:spLocks noChangeAspect="1" noChangeArrowheads="1"/>
            </p:cNvSpPr>
            <p:nvPr/>
          </p:nvSpPr>
          <p:spPr bwMode="auto">
            <a:xfrm>
              <a:off x="4369" y="1516"/>
              <a:ext cx="833" cy="263"/>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339933"/>
                </a:solidFill>
                <a:effectLst/>
                <a:uLnTx/>
                <a:uFillTx/>
              </a:endParaRPr>
            </a:p>
          </p:txBody>
        </p:sp>
        <p:sp>
          <p:nvSpPr>
            <p:cNvPr id="239" name="Text Box 17"/>
            <p:cNvSpPr txBox="1">
              <a:spLocks noChangeAspect="1" noChangeArrowheads="1"/>
            </p:cNvSpPr>
            <p:nvPr/>
          </p:nvSpPr>
          <p:spPr bwMode="auto">
            <a:xfrm>
              <a:off x="4363" y="1549"/>
              <a:ext cx="831" cy="183"/>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339933"/>
                  </a:solidFill>
                  <a:effectLst/>
                  <a:uLnTx/>
                  <a:uFillTx/>
                </a:rPr>
                <a:t>Drop Here!</a:t>
              </a:r>
            </a:p>
          </p:txBody>
        </p:sp>
        <p:sp>
          <p:nvSpPr>
            <p:cNvPr id="240" name="Text Box 18"/>
            <p:cNvSpPr txBox="1">
              <a:spLocks noChangeAspect="1" noChangeArrowheads="1"/>
            </p:cNvSpPr>
            <p:nvPr/>
          </p:nvSpPr>
          <p:spPr bwMode="auto">
            <a:xfrm>
              <a:off x="4415" y="1562"/>
              <a:ext cx="55" cy="178"/>
            </a:xfrm>
            <a:prstGeom prst="rect">
              <a:avLst/>
            </a:prstGeom>
            <a:noFill/>
            <a:ln w="9525" algn="ctr">
              <a:noFill/>
              <a:miter lim="800000"/>
              <a:headEnd/>
              <a:tailEnd/>
            </a:ln>
            <a:effectLst/>
          </p:spPr>
          <p:txBody>
            <a:bodyPr wrap="none" lIns="0" tIns="0" rIns="0" bIns="0">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2040" b="0" i="1" u="none" strike="noStrike" kern="0" cap="none" spc="0" normalizeH="0" baseline="0" noProof="0" smtClean="0">
                  <a:ln>
                    <a:noFill/>
                  </a:ln>
                  <a:solidFill>
                    <a:srgbClr val="339933"/>
                  </a:solidFill>
                  <a:effectLst/>
                  <a:uLnTx/>
                  <a:uFillTx/>
                  <a:latin typeface="Castellar" pitchFamily="18" charset="0"/>
                </a:rPr>
                <a:t>!</a:t>
              </a:r>
            </a:p>
          </p:txBody>
        </p:sp>
      </p:grpSp>
      <p:grpSp>
        <p:nvGrpSpPr>
          <p:cNvPr id="241" name="Group 95"/>
          <p:cNvGrpSpPr>
            <a:grpSpLocks/>
          </p:cNvGrpSpPr>
          <p:nvPr/>
        </p:nvGrpSpPr>
        <p:grpSpPr bwMode="auto">
          <a:xfrm>
            <a:off x="8459076" y="1759815"/>
            <a:ext cx="1611008" cy="552115"/>
            <a:chOff x="4289" y="1121"/>
            <a:chExt cx="995" cy="341"/>
          </a:xfrm>
        </p:grpSpPr>
        <p:grpSp>
          <p:nvGrpSpPr>
            <p:cNvPr id="242" name="Group 8"/>
            <p:cNvGrpSpPr>
              <a:grpSpLocks noChangeAspect="1"/>
            </p:cNvGrpSpPr>
            <p:nvPr/>
          </p:nvGrpSpPr>
          <p:grpSpPr bwMode="auto">
            <a:xfrm>
              <a:off x="4289" y="1121"/>
              <a:ext cx="995" cy="263"/>
              <a:chOff x="4141" y="1169"/>
              <a:chExt cx="1081" cy="286"/>
            </a:xfrm>
          </p:grpSpPr>
          <p:sp>
            <p:nvSpPr>
              <p:cNvPr id="250" name="Rectangle 9"/>
              <p:cNvSpPr>
                <a:spLocks noChangeAspect="1" noChangeArrowheads="1"/>
              </p:cNvSpPr>
              <p:nvPr/>
            </p:nvSpPr>
            <p:spPr bwMode="auto">
              <a:xfrm>
                <a:off x="4141" y="1169"/>
                <a:ext cx="1081" cy="286"/>
              </a:xfrm>
              <a:prstGeom prst="rect">
                <a:avLst/>
              </a:prstGeom>
              <a:solidFill>
                <a:srgbClr val="FFFFFF"/>
              </a:solidFill>
              <a:ln w="19050"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000000"/>
                  </a:solidFill>
                  <a:effectLst/>
                  <a:uLnTx/>
                  <a:uFillTx/>
                </a:endParaRPr>
              </a:p>
            </p:txBody>
          </p:sp>
          <p:sp>
            <p:nvSpPr>
              <p:cNvPr id="251" name="Text Box 10"/>
              <p:cNvSpPr txBox="1">
                <a:spLocks noChangeAspect="1" noChangeArrowheads="1"/>
              </p:cNvSpPr>
              <p:nvPr/>
            </p:nvSpPr>
            <p:spPr bwMode="auto">
              <a:xfrm>
                <a:off x="4141" y="1206"/>
                <a:ext cx="1079" cy="199"/>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000000"/>
                    </a:solidFill>
                    <a:effectLst/>
                    <a:uLnTx/>
                    <a:uFillTx/>
                  </a:rPr>
                  <a:t>Pre-Assemble</a:t>
                </a:r>
              </a:p>
            </p:txBody>
          </p:sp>
          <p:grpSp>
            <p:nvGrpSpPr>
              <p:cNvPr id="252" name="Group 11"/>
              <p:cNvGrpSpPr>
                <a:grpSpLocks noChangeAspect="1"/>
              </p:cNvGrpSpPr>
              <p:nvPr/>
            </p:nvGrpSpPr>
            <p:grpSpPr bwMode="auto">
              <a:xfrm>
                <a:off x="5082" y="1275"/>
                <a:ext cx="91" cy="94"/>
                <a:chOff x="2493" y="975"/>
                <a:chExt cx="73" cy="72"/>
              </a:xfrm>
            </p:grpSpPr>
            <p:sp>
              <p:nvSpPr>
                <p:cNvPr id="253" name="Rectangle 12"/>
                <p:cNvSpPr>
                  <a:spLocks noChangeAspect="1" noChangeArrowheads="1"/>
                </p:cNvSpPr>
                <p:nvPr/>
              </p:nvSpPr>
              <p:spPr bwMode="auto">
                <a:xfrm>
                  <a:off x="2493" y="975"/>
                  <a:ext cx="73" cy="72"/>
                </a:xfrm>
                <a:prstGeom prst="rect">
                  <a:avLst/>
                </a:prstGeom>
                <a:solidFill>
                  <a:srgbClr val="FFFFFF"/>
                </a:solidFill>
                <a:ln w="3175"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000000"/>
                    </a:solidFill>
                    <a:effectLst/>
                    <a:uLnTx/>
                    <a:uFillTx/>
                  </a:endParaRPr>
                </a:p>
              </p:txBody>
            </p:sp>
            <p:sp>
              <p:nvSpPr>
                <p:cNvPr id="254" name="Line 13"/>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grpSp>
        <p:sp>
          <p:nvSpPr>
            <p:cNvPr id="243" name="Line 14"/>
            <p:cNvSpPr>
              <a:spLocks noChangeAspect="1" noChangeShapeType="1"/>
            </p:cNvSpPr>
            <p:nvPr/>
          </p:nvSpPr>
          <p:spPr bwMode="auto">
            <a:xfrm>
              <a:off x="5283" y="1379"/>
              <a:ext cx="0" cy="79"/>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44" name="Line 15"/>
            <p:cNvSpPr>
              <a:spLocks noChangeAspect="1" noChangeShapeType="1"/>
            </p:cNvSpPr>
            <p:nvPr/>
          </p:nvSpPr>
          <p:spPr bwMode="auto">
            <a:xfrm>
              <a:off x="4291" y="1383"/>
              <a:ext cx="0" cy="79"/>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45" name="Line 23"/>
            <p:cNvSpPr>
              <a:spLocks noChangeAspect="1" noChangeShapeType="1"/>
            </p:cNvSpPr>
            <p:nvPr/>
          </p:nvSpPr>
          <p:spPr bwMode="auto">
            <a:xfrm rot="10800000" flipH="1">
              <a:off x="4342" y="1223"/>
              <a:ext cx="0" cy="69"/>
            </a:xfrm>
            <a:prstGeom prst="line">
              <a:avLst/>
            </a:prstGeom>
            <a:noFill/>
            <a:ln w="28575">
              <a:solidFill>
                <a:srgbClr val="D2D2D2"/>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46" name="Line 24"/>
            <p:cNvSpPr>
              <a:spLocks noChangeAspect="1" noChangeShapeType="1"/>
            </p:cNvSpPr>
            <p:nvPr/>
          </p:nvSpPr>
          <p:spPr bwMode="auto">
            <a:xfrm rot="16200000" flipH="1">
              <a:off x="4355" y="1271"/>
              <a:ext cx="0" cy="26"/>
            </a:xfrm>
            <a:prstGeom prst="line">
              <a:avLst/>
            </a:prstGeom>
            <a:noFill/>
            <a:ln w="28575">
              <a:solidFill>
                <a:srgbClr val="D2D2D2"/>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47" name="Line 25"/>
            <p:cNvSpPr>
              <a:spLocks noChangeAspect="1" noChangeShapeType="1"/>
            </p:cNvSpPr>
            <p:nvPr/>
          </p:nvSpPr>
          <p:spPr bwMode="auto">
            <a:xfrm rot="-16200000" flipH="1" flipV="1">
              <a:off x="4399" y="1215"/>
              <a:ext cx="0" cy="61"/>
            </a:xfrm>
            <a:prstGeom prst="line">
              <a:avLst/>
            </a:prstGeom>
            <a:noFill/>
            <a:ln w="28575">
              <a:solidFill>
                <a:srgbClr val="D2D2D2"/>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48" name="Line 26"/>
            <p:cNvSpPr>
              <a:spLocks noChangeAspect="1" noChangeShapeType="1"/>
            </p:cNvSpPr>
            <p:nvPr/>
          </p:nvSpPr>
          <p:spPr bwMode="auto">
            <a:xfrm rot="-21600000" flipH="1" flipV="1">
              <a:off x="4375" y="1218"/>
              <a:ext cx="0" cy="27"/>
            </a:xfrm>
            <a:prstGeom prst="line">
              <a:avLst/>
            </a:prstGeom>
            <a:noFill/>
            <a:ln w="28575">
              <a:solidFill>
                <a:srgbClr val="D2D2D2"/>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49" name="Line 27"/>
            <p:cNvSpPr>
              <a:spLocks noChangeAspect="1" noChangeShapeType="1"/>
            </p:cNvSpPr>
            <p:nvPr/>
          </p:nvSpPr>
          <p:spPr bwMode="auto">
            <a:xfrm rot="16200000" flipH="1">
              <a:off x="4401" y="1266"/>
              <a:ext cx="0" cy="21"/>
            </a:xfrm>
            <a:prstGeom prst="line">
              <a:avLst/>
            </a:prstGeom>
            <a:noFill/>
            <a:ln w="28575">
              <a:solidFill>
                <a:srgbClr val="D2D2D2"/>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grpSp>
        <p:nvGrpSpPr>
          <p:cNvPr id="255" name="Group 101"/>
          <p:cNvGrpSpPr>
            <a:grpSpLocks/>
          </p:cNvGrpSpPr>
          <p:nvPr/>
        </p:nvGrpSpPr>
        <p:grpSpPr bwMode="auto">
          <a:xfrm>
            <a:off x="8582128" y="3838744"/>
            <a:ext cx="1364904" cy="425825"/>
            <a:chOff x="4358" y="2417"/>
            <a:chExt cx="843" cy="263"/>
          </a:xfrm>
        </p:grpSpPr>
        <p:sp>
          <p:nvSpPr>
            <p:cNvPr id="256" name="AutoShape 37"/>
            <p:cNvSpPr>
              <a:spLocks noChangeAspect="1" noChangeArrowheads="1"/>
            </p:cNvSpPr>
            <p:nvPr/>
          </p:nvSpPr>
          <p:spPr bwMode="auto">
            <a:xfrm>
              <a:off x="4358" y="2417"/>
              <a:ext cx="833" cy="263"/>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339933"/>
                </a:solidFill>
                <a:effectLst/>
                <a:uLnTx/>
                <a:uFillTx/>
              </a:endParaRPr>
            </a:p>
          </p:txBody>
        </p:sp>
        <p:sp>
          <p:nvSpPr>
            <p:cNvPr id="257" name="Text Box 38"/>
            <p:cNvSpPr txBox="1">
              <a:spLocks noChangeAspect="1" noChangeArrowheads="1"/>
            </p:cNvSpPr>
            <p:nvPr/>
          </p:nvSpPr>
          <p:spPr bwMode="auto">
            <a:xfrm>
              <a:off x="4370" y="2450"/>
              <a:ext cx="831" cy="183"/>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339933"/>
                  </a:solidFill>
                  <a:effectLst/>
                  <a:uLnTx/>
                  <a:uFillTx/>
                </a:rPr>
                <a:t>Drop Here!</a:t>
              </a:r>
            </a:p>
          </p:txBody>
        </p:sp>
        <p:sp>
          <p:nvSpPr>
            <p:cNvPr id="258" name="Text Box 39"/>
            <p:cNvSpPr txBox="1">
              <a:spLocks noChangeAspect="1" noChangeArrowheads="1"/>
            </p:cNvSpPr>
            <p:nvPr/>
          </p:nvSpPr>
          <p:spPr bwMode="auto">
            <a:xfrm>
              <a:off x="4409" y="2462"/>
              <a:ext cx="55" cy="178"/>
            </a:xfrm>
            <a:prstGeom prst="rect">
              <a:avLst/>
            </a:prstGeom>
            <a:noFill/>
            <a:ln w="9525" algn="ctr">
              <a:noFill/>
              <a:miter lim="800000"/>
              <a:headEnd/>
              <a:tailEnd/>
            </a:ln>
            <a:effectLst/>
          </p:spPr>
          <p:txBody>
            <a:bodyPr wrap="none" lIns="0" tIns="0" rIns="0" bIns="0">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2040" b="0" i="1" u="none" strike="noStrike" kern="0" cap="none" spc="0" normalizeH="0" baseline="0" noProof="0" smtClean="0">
                  <a:ln>
                    <a:noFill/>
                  </a:ln>
                  <a:solidFill>
                    <a:srgbClr val="339933"/>
                  </a:solidFill>
                  <a:effectLst/>
                  <a:uLnTx/>
                  <a:uFillTx/>
                  <a:latin typeface="Castellar" pitchFamily="18" charset="0"/>
                </a:rPr>
                <a:t>!</a:t>
              </a:r>
            </a:p>
          </p:txBody>
        </p:sp>
      </p:grpSp>
      <p:grpSp>
        <p:nvGrpSpPr>
          <p:cNvPr id="259" name="Group 40"/>
          <p:cNvGrpSpPr>
            <a:grpSpLocks noChangeAspect="1"/>
          </p:cNvGrpSpPr>
          <p:nvPr/>
        </p:nvGrpSpPr>
        <p:grpSpPr bwMode="auto">
          <a:xfrm>
            <a:off x="8459075" y="4292093"/>
            <a:ext cx="1612627" cy="131148"/>
            <a:chOff x="2686" y="1734"/>
            <a:chExt cx="1081" cy="88"/>
          </a:xfrm>
        </p:grpSpPr>
        <p:sp>
          <p:nvSpPr>
            <p:cNvPr id="260" name="Line 41"/>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61" name="Line 42"/>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62" name="Line 43"/>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grpSp>
        <p:nvGrpSpPr>
          <p:cNvPr id="263" name="Group 103"/>
          <p:cNvGrpSpPr>
            <a:grpSpLocks/>
          </p:cNvGrpSpPr>
          <p:nvPr/>
        </p:nvGrpSpPr>
        <p:grpSpPr bwMode="auto">
          <a:xfrm>
            <a:off x="8591842" y="5459466"/>
            <a:ext cx="1348713" cy="425824"/>
            <a:chOff x="4369" y="3385"/>
            <a:chExt cx="833" cy="263"/>
          </a:xfrm>
        </p:grpSpPr>
        <p:sp>
          <p:nvSpPr>
            <p:cNvPr id="264" name="AutoShape 53"/>
            <p:cNvSpPr>
              <a:spLocks noChangeAspect="1" noChangeArrowheads="1"/>
            </p:cNvSpPr>
            <p:nvPr/>
          </p:nvSpPr>
          <p:spPr bwMode="auto">
            <a:xfrm>
              <a:off x="4369" y="3385"/>
              <a:ext cx="833" cy="263"/>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339933"/>
                </a:solidFill>
                <a:effectLst/>
                <a:uLnTx/>
                <a:uFillTx/>
              </a:endParaRPr>
            </a:p>
          </p:txBody>
        </p:sp>
        <p:sp>
          <p:nvSpPr>
            <p:cNvPr id="265" name="Text Box 54"/>
            <p:cNvSpPr txBox="1">
              <a:spLocks noChangeAspect="1" noChangeArrowheads="1"/>
            </p:cNvSpPr>
            <p:nvPr/>
          </p:nvSpPr>
          <p:spPr bwMode="auto">
            <a:xfrm>
              <a:off x="4370" y="3419"/>
              <a:ext cx="831" cy="183"/>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339933"/>
                  </a:solidFill>
                  <a:effectLst/>
                  <a:uLnTx/>
                  <a:uFillTx/>
                </a:rPr>
                <a:t>Drop Here!</a:t>
              </a:r>
            </a:p>
          </p:txBody>
        </p:sp>
        <p:sp>
          <p:nvSpPr>
            <p:cNvPr id="266" name="Text Box 55"/>
            <p:cNvSpPr txBox="1">
              <a:spLocks noChangeAspect="1" noChangeArrowheads="1"/>
            </p:cNvSpPr>
            <p:nvPr/>
          </p:nvSpPr>
          <p:spPr bwMode="auto">
            <a:xfrm>
              <a:off x="4420" y="3431"/>
              <a:ext cx="55" cy="178"/>
            </a:xfrm>
            <a:prstGeom prst="rect">
              <a:avLst/>
            </a:prstGeom>
            <a:noFill/>
            <a:ln w="9525" algn="ctr">
              <a:noFill/>
              <a:miter lim="800000"/>
              <a:headEnd/>
              <a:tailEnd/>
            </a:ln>
            <a:effectLst/>
          </p:spPr>
          <p:txBody>
            <a:bodyPr wrap="none" lIns="0" tIns="0" rIns="0" bIns="0">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2040" b="0" i="1" u="none" strike="noStrike" kern="0" cap="none" spc="0" normalizeH="0" baseline="0" noProof="0" smtClean="0">
                  <a:ln>
                    <a:noFill/>
                  </a:ln>
                  <a:solidFill>
                    <a:srgbClr val="339933"/>
                  </a:solidFill>
                  <a:effectLst/>
                  <a:uLnTx/>
                  <a:uFillTx/>
                  <a:latin typeface="Castellar" pitchFamily="18" charset="0"/>
                </a:rPr>
                <a:t>!</a:t>
              </a:r>
            </a:p>
          </p:txBody>
        </p:sp>
      </p:grpSp>
      <p:grpSp>
        <p:nvGrpSpPr>
          <p:cNvPr id="267" name="Group 56"/>
          <p:cNvGrpSpPr>
            <a:grpSpLocks noChangeAspect="1"/>
          </p:cNvGrpSpPr>
          <p:nvPr/>
        </p:nvGrpSpPr>
        <p:grpSpPr bwMode="auto">
          <a:xfrm>
            <a:off x="8459075" y="5917672"/>
            <a:ext cx="1612627" cy="131148"/>
            <a:chOff x="2686" y="1734"/>
            <a:chExt cx="1081" cy="88"/>
          </a:xfrm>
        </p:grpSpPr>
        <p:sp>
          <p:nvSpPr>
            <p:cNvPr id="268" name="Line 57"/>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69" name="Line 58"/>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70" name="Line 59"/>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sp>
        <p:nvSpPr>
          <p:cNvPr id="271" name="Oval 60"/>
          <p:cNvSpPr>
            <a:spLocks noChangeAspect="1" noChangeArrowheads="1"/>
          </p:cNvSpPr>
          <p:nvPr/>
        </p:nvSpPr>
        <p:spPr bwMode="auto">
          <a:xfrm>
            <a:off x="9220054" y="6235017"/>
            <a:ext cx="92289" cy="100384"/>
          </a:xfrm>
          <a:prstGeom prst="ellipse">
            <a:avLst/>
          </a:prstGeom>
          <a:solidFill>
            <a:srgbClr val="000000"/>
          </a:solidFill>
          <a:ln w="9525" algn="ctr">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72" name="Oval 61"/>
          <p:cNvSpPr>
            <a:spLocks noChangeAspect="1" noChangeArrowheads="1"/>
          </p:cNvSpPr>
          <p:nvPr/>
        </p:nvSpPr>
        <p:spPr bwMode="auto">
          <a:xfrm>
            <a:off x="9181196" y="6215587"/>
            <a:ext cx="170006" cy="171625"/>
          </a:xfrm>
          <a:prstGeom prst="ellipse">
            <a:avLst/>
          </a:prstGeom>
          <a:noFill/>
          <a:ln w="19050" algn="ctr">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nvGrpSpPr>
          <p:cNvPr id="273" name="Group 100"/>
          <p:cNvGrpSpPr>
            <a:grpSpLocks/>
          </p:cNvGrpSpPr>
          <p:nvPr/>
        </p:nvGrpSpPr>
        <p:grpSpPr bwMode="auto">
          <a:xfrm>
            <a:off x="8457458" y="3275297"/>
            <a:ext cx="1614245" cy="540780"/>
            <a:chOff x="4274" y="1985"/>
            <a:chExt cx="997" cy="334"/>
          </a:xfrm>
        </p:grpSpPr>
        <p:sp>
          <p:nvSpPr>
            <p:cNvPr id="274" name="Rectangle 30"/>
            <p:cNvSpPr>
              <a:spLocks noChangeAspect="1" noChangeArrowheads="1"/>
            </p:cNvSpPr>
            <p:nvPr/>
          </p:nvSpPr>
          <p:spPr bwMode="auto">
            <a:xfrm>
              <a:off x="4275" y="1985"/>
              <a:ext cx="996" cy="263"/>
            </a:xfrm>
            <a:prstGeom prst="rect">
              <a:avLst/>
            </a:prstGeom>
            <a:solidFill>
              <a:srgbClr val="FFFFFF"/>
            </a:solidFill>
            <a:ln w="19050"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000000"/>
                </a:solidFill>
                <a:effectLst/>
                <a:uLnTx/>
                <a:uFillTx/>
              </a:endParaRPr>
            </a:p>
          </p:txBody>
        </p:sp>
        <p:sp>
          <p:nvSpPr>
            <p:cNvPr id="275" name="Text Box 31"/>
            <p:cNvSpPr txBox="1">
              <a:spLocks noChangeAspect="1" noChangeArrowheads="1"/>
            </p:cNvSpPr>
            <p:nvPr/>
          </p:nvSpPr>
          <p:spPr bwMode="auto">
            <a:xfrm>
              <a:off x="4289" y="2018"/>
              <a:ext cx="967" cy="183"/>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000000"/>
                  </a:solidFill>
                  <a:effectLst/>
                  <a:uLnTx/>
                  <a:uFillTx/>
                </a:rPr>
                <a:t>Assemble</a:t>
              </a:r>
            </a:p>
          </p:txBody>
        </p:sp>
        <p:grpSp>
          <p:nvGrpSpPr>
            <p:cNvPr id="276" name="Group 32"/>
            <p:cNvGrpSpPr>
              <a:grpSpLocks noChangeAspect="1"/>
            </p:cNvGrpSpPr>
            <p:nvPr/>
          </p:nvGrpSpPr>
          <p:grpSpPr bwMode="auto">
            <a:xfrm>
              <a:off x="5142" y="2073"/>
              <a:ext cx="84" cy="87"/>
              <a:chOff x="2493" y="975"/>
              <a:chExt cx="73" cy="72"/>
            </a:xfrm>
          </p:grpSpPr>
          <p:sp>
            <p:nvSpPr>
              <p:cNvPr id="284" name="Rectangle 33"/>
              <p:cNvSpPr>
                <a:spLocks noChangeAspect="1" noChangeArrowheads="1"/>
              </p:cNvSpPr>
              <p:nvPr/>
            </p:nvSpPr>
            <p:spPr bwMode="auto">
              <a:xfrm>
                <a:off x="2493" y="975"/>
                <a:ext cx="73" cy="72"/>
              </a:xfrm>
              <a:prstGeom prst="rect">
                <a:avLst/>
              </a:prstGeom>
              <a:solidFill>
                <a:srgbClr val="FFFFFF"/>
              </a:solidFill>
              <a:ln w="3175"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000000"/>
                  </a:solidFill>
                  <a:effectLst/>
                  <a:uLnTx/>
                  <a:uFillTx/>
                </a:endParaRPr>
              </a:p>
            </p:txBody>
          </p:sp>
          <p:sp>
            <p:nvSpPr>
              <p:cNvPr id="285" name="Line 34"/>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sp>
          <p:nvSpPr>
            <p:cNvPr id="277" name="Line 35"/>
            <p:cNvSpPr>
              <a:spLocks noChangeAspect="1" noChangeShapeType="1"/>
            </p:cNvSpPr>
            <p:nvPr/>
          </p:nvSpPr>
          <p:spPr bwMode="auto">
            <a:xfrm>
              <a:off x="5270" y="2236"/>
              <a:ext cx="0" cy="79"/>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78" name="Line 36"/>
            <p:cNvSpPr>
              <a:spLocks noChangeAspect="1" noChangeShapeType="1"/>
            </p:cNvSpPr>
            <p:nvPr/>
          </p:nvSpPr>
          <p:spPr bwMode="auto">
            <a:xfrm>
              <a:off x="4274" y="2240"/>
              <a:ext cx="0" cy="79"/>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nvGrpSpPr>
            <p:cNvPr id="279" name="Group 62"/>
            <p:cNvGrpSpPr>
              <a:grpSpLocks noChangeAspect="1"/>
            </p:cNvGrpSpPr>
            <p:nvPr/>
          </p:nvGrpSpPr>
          <p:grpSpPr bwMode="auto">
            <a:xfrm>
              <a:off x="4327" y="2056"/>
              <a:ext cx="121" cy="121"/>
              <a:chOff x="3820" y="2017"/>
              <a:chExt cx="132" cy="132"/>
            </a:xfrm>
          </p:grpSpPr>
          <p:sp>
            <p:nvSpPr>
              <p:cNvPr id="280" name="Rectangle 63"/>
              <p:cNvSpPr>
                <a:spLocks noChangeAspect="1" noChangeArrowheads="1"/>
              </p:cNvSpPr>
              <p:nvPr/>
            </p:nvSpPr>
            <p:spPr bwMode="auto">
              <a:xfrm>
                <a:off x="3820" y="2017"/>
                <a:ext cx="132" cy="132"/>
              </a:xfrm>
              <a:prstGeom prst="rect">
                <a:avLst/>
              </a:prstGeom>
              <a:solidFill>
                <a:srgbClr val="FF8C00"/>
              </a:solidFill>
              <a:ln w="9525" algn="ctr">
                <a:solidFill>
                  <a:srgbClr val="00008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81" name="Rectangle 64"/>
              <p:cNvSpPr>
                <a:spLocks noChangeAspect="1" noChangeArrowheads="1"/>
              </p:cNvSpPr>
              <p:nvPr/>
            </p:nvSpPr>
            <p:spPr bwMode="auto">
              <a:xfrm>
                <a:off x="3847" y="2048"/>
                <a:ext cx="79" cy="72"/>
              </a:xfrm>
              <a:prstGeom prst="rect">
                <a:avLst/>
              </a:prstGeom>
              <a:noFill/>
              <a:ln w="28575" algn="ctr">
                <a:solidFill>
                  <a:srgbClr val="0033CC"/>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82" name="Line 65"/>
              <p:cNvSpPr>
                <a:spLocks noChangeAspect="1" noChangeShapeType="1"/>
              </p:cNvSpPr>
              <p:nvPr/>
            </p:nvSpPr>
            <p:spPr bwMode="auto">
              <a:xfrm>
                <a:off x="3847" y="2020"/>
                <a:ext cx="0" cy="35"/>
              </a:xfrm>
              <a:prstGeom prst="line">
                <a:avLst/>
              </a:prstGeom>
              <a:noFill/>
              <a:ln w="28575">
                <a:solidFill>
                  <a:srgbClr val="0033CC"/>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83" name="Line 66"/>
              <p:cNvSpPr>
                <a:spLocks noChangeAspect="1" noChangeShapeType="1"/>
              </p:cNvSpPr>
              <p:nvPr/>
            </p:nvSpPr>
            <p:spPr bwMode="auto">
              <a:xfrm>
                <a:off x="3926" y="2111"/>
                <a:ext cx="0" cy="35"/>
              </a:xfrm>
              <a:prstGeom prst="line">
                <a:avLst/>
              </a:prstGeom>
              <a:noFill/>
              <a:ln w="28575">
                <a:solidFill>
                  <a:srgbClr val="0033CC"/>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grpSp>
      <p:grpSp>
        <p:nvGrpSpPr>
          <p:cNvPr id="286" name="Group 102"/>
          <p:cNvGrpSpPr>
            <a:grpSpLocks/>
          </p:cNvGrpSpPr>
          <p:nvPr/>
        </p:nvGrpSpPr>
        <p:grpSpPr bwMode="auto">
          <a:xfrm>
            <a:off x="8457457" y="4868493"/>
            <a:ext cx="1615865" cy="524589"/>
            <a:chOff x="4286" y="3020"/>
            <a:chExt cx="998" cy="324"/>
          </a:xfrm>
        </p:grpSpPr>
        <p:sp>
          <p:nvSpPr>
            <p:cNvPr id="287" name="Rectangle 46"/>
            <p:cNvSpPr>
              <a:spLocks noChangeAspect="1" noChangeArrowheads="1"/>
            </p:cNvSpPr>
            <p:nvPr/>
          </p:nvSpPr>
          <p:spPr bwMode="auto">
            <a:xfrm>
              <a:off x="4286" y="3020"/>
              <a:ext cx="996" cy="263"/>
            </a:xfrm>
            <a:prstGeom prst="rect">
              <a:avLst/>
            </a:prstGeom>
            <a:solidFill>
              <a:srgbClr val="FFFFFF"/>
            </a:solidFill>
            <a:ln w="19050"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000000"/>
                </a:solidFill>
                <a:effectLst/>
                <a:uLnTx/>
                <a:uFillTx/>
              </a:endParaRPr>
            </a:p>
          </p:txBody>
        </p:sp>
        <p:sp>
          <p:nvSpPr>
            <p:cNvPr id="288" name="Text Box 47"/>
            <p:cNvSpPr txBox="1">
              <a:spLocks noChangeAspect="1" noChangeArrowheads="1"/>
            </p:cNvSpPr>
            <p:nvPr/>
          </p:nvSpPr>
          <p:spPr bwMode="auto">
            <a:xfrm>
              <a:off x="4289" y="3053"/>
              <a:ext cx="994" cy="183"/>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28" b="0" i="0" u="none" strike="noStrike" kern="0" cap="none" spc="0" normalizeH="0" baseline="0" noProof="0" dirty="0" smtClean="0">
                  <a:ln>
                    <a:noFill/>
                  </a:ln>
                  <a:solidFill>
                    <a:srgbClr val="000000"/>
                  </a:solidFill>
                  <a:effectLst/>
                  <a:uLnTx/>
                  <a:uFillTx/>
                </a:rPr>
                <a:t>Encode</a:t>
              </a:r>
            </a:p>
          </p:txBody>
        </p:sp>
        <p:sp>
          <p:nvSpPr>
            <p:cNvPr id="289" name="Rectangle 49"/>
            <p:cNvSpPr>
              <a:spLocks noChangeAspect="1" noChangeArrowheads="1"/>
            </p:cNvSpPr>
            <p:nvPr/>
          </p:nvSpPr>
          <p:spPr bwMode="auto">
            <a:xfrm>
              <a:off x="5153" y="3108"/>
              <a:ext cx="84" cy="87"/>
            </a:xfrm>
            <a:prstGeom prst="rect">
              <a:avLst/>
            </a:prstGeom>
            <a:solidFill>
              <a:srgbClr val="FFFFFF"/>
            </a:solidFill>
            <a:ln w="3175" algn="ctr">
              <a:solidFill>
                <a:srgbClr val="4D4D4D"/>
              </a:solidFill>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632" b="0" i="0" u="none" strike="noStrike" kern="0" cap="none" spc="0" normalizeH="0" baseline="0" noProof="0" smtClean="0">
                <a:ln>
                  <a:noFill/>
                </a:ln>
                <a:solidFill>
                  <a:srgbClr val="000000"/>
                </a:solidFill>
                <a:effectLst/>
                <a:uLnTx/>
                <a:uFillTx/>
              </a:endParaRPr>
            </a:p>
          </p:txBody>
        </p:sp>
        <p:sp>
          <p:nvSpPr>
            <p:cNvPr id="290" name="Line 50"/>
            <p:cNvSpPr>
              <a:spLocks noChangeAspect="1" noChangeShapeType="1"/>
            </p:cNvSpPr>
            <p:nvPr/>
          </p:nvSpPr>
          <p:spPr bwMode="auto">
            <a:xfrm>
              <a:off x="5168" y="3152"/>
              <a:ext cx="53" cy="0"/>
            </a:xfrm>
            <a:prstGeom prst="line">
              <a:avLst/>
            </a:prstGeom>
            <a:noFill/>
            <a:ln w="1270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91" name="Line 51"/>
            <p:cNvSpPr>
              <a:spLocks noChangeAspect="1" noChangeShapeType="1"/>
            </p:cNvSpPr>
            <p:nvPr/>
          </p:nvSpPr>
          <p:spPr bwMode="auto">
            <a:xfrm>
              <a:off x="5284" y="3261"/>
              <a:ext cx="0" cy="79"/>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92" name="Line 52"/>
            <p:cNvSpPr>
              <a:spLocks noChangeAspect="1" noChangeShapeType="1"/>
            </p:cNvSpPr>
            <p:nvPr/>
          </p:nvSpPr>
          <p:spPr bwMode="auto">
            <a:xfrm>
              <a:off x="4288" y="3265"/>
              <a:ext cx="0" cy="79"/>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nvGrpSpPr>
            <p:cNvPr id="293" name="Group 67"/>
            <p:cNvGrpSpPr>
              <a:grpSpLocks noChangeAspect="1"/>
            </p:cNvGrpSpPr>
            <p:nvPr/>
          </p:nvGrpSpPr>
          <p:grpSpPr bwMode="auto">
            <a:xfrm>
              <a:off x="4338" y="3093"/>
              <a:ext cx="129" cy="118"/>
              <a:chOff x="3505" y="3152"/>
              <a:chExt cx="140" cy="128"/>
            </a:xfrm>
          </p:grpSpPr>
          <p:sp>
            <p:nvSpPr>
              <p:cNvPr id="294" name="AutoShape 68"/>
              <p:cNvSpPr>
                <a:spLocks noChangeAspect="1" noChangeArrowheads="1"/>
              </p:cNvSpPr>
              <p:nvPr/>
            </p:nvSpPr>
            <p:spPr bwMode="auto">
              <a:xfrm flipV="1">
                <a:off x="3528" y="3152"/>
                <a:ext cx="100" cy="128"/>
              </a:xfrm>
              <a:prstGeom prst="foldedCorner">
                <a:avLst>
                  <a:gd name="adj" fmla="val 21000"/>
                </a:avLst>
              </a:prstGeom>
              <a:solidFill>
                <a:srgbClr val="FFFFFF"/>
              </a:solidFill>
              <a:ln w="9525">
                <a:solidFill>
                  <a:srgbClr val="0033CC"/>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95" name="Line 69"/>
              <p:cNvSpPr>
                <a:spLocks noChangeAspect="1" noChangeShapeType="1"/>
              </p:cNvSpPr>
              <p:nvPr/>
            </p:nvSpPr>
            <p:spPr bwMode="auto">
              <a:xfrm flipV="1">
                <a:off x="3505" y="3200"/>
                <a:ext cx="140" cy="0"/>
              </a:xfrm>
              <a:prstGeom prst="line">
                <a:avLst/>
              </a:prstGeom>
              <a:noFill/>
              <a:ln w="19050">
                <a:solidFill>
                  <a:srgbClr val="D2D2D2"/>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96" name="Line 70"/>
              <p:cNvSpPr>
                <a:spLocks noChangeAspect="1" noChangeShapeType="1"/>
              </p:cNvSpPr>
              <p:nvPr/>
            </p:nvSpPr>
            <p:spPr bwMode="auto">
              <a:xfrm>
                <a:off x="3548" y="3180"/>
                <a:ext cx="55" cy="0"/>
              </a:xfrm>
              <a:prstGeom prst="line">
                <a:avLst/>
              </a:prstGeom>
              <a:noFill/>
              <a:ln w="12700">
                <a:solidFill>
                  <a:srgbClr val="D2D2D2"/>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97" name="Line 71"/>
              <p:cNvSpPr>
                <a:spLocks noChangeAspect="1" noChangeShapeType="1"/>
              </p:cNvSpPr>
              <p:nvPr/>
            </p:nvSpPr>
            <p:spPr bwMode="auto">
              <a:xfrm>
                <a:off x="3559" y="3218"/>
                <a:ext cx="0" cy="53"/>
              </a:xfrm>
              <a:prstGeom prst="line">
                <a:avLst/>
              </a:prstGeom>
              <a:noFill/>
              <a:ln w="38100" cmpd="dbl">
                <a:solidFill>
                  <a:srgbClr val="D2D2D2"/>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298" name="Line 72"/>
              <p:cNvSpPr>
                <a:spLocks noChangeAspect="1" noChangeShapeType="1"/>
              </p:cNvSpPr>
              <p:nvPr/>
            </p:nvSpPr>
            <p:spPr bwMode="auto">
              <a:xfrm>
                <a:off x="3593" y="3218"/>
                <a:ext cx="0" cy="53"/>
              </a:xfrm>
              <a:prstGeom prst="line">
                <a:avLst/>
              </a:prstGeom>
              <a:noFill/>
              <a:ln w="38100" cmpd="dbl">
                <a:solidFill>
                  <a:srgbClr val="D2D2D2"/>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grpSp>
      <p:grpSp>
        <p:nvGrpSpPr>
          <p:cNvPr id="299" name="Group 96"/>
          <p:cNvGrpSpPr>
            <a:grpSpLocks noChangeAspect="1"/>
          </p:cNvGrpSpPr>
          <p:nvPr/>
        </p:nvGrpSpPr>
        <p:grpSpPr bwMode="auto">
          <a:xfrm>
            <a:off x="8459075" y="2771756"/>
            <a:ext cx="1612627" cy="131147"/>
            <a:chOff x="2686" y="1734"/>
            <a:chExt cx="1081" cy="88"/>
          </a:xfrm>
        </p:grpSpPr>
        <p:sp>
          <p:nvSpPr>
            <p:cNvPr id="300" name="Line 97"/>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301" name="Line 98"/>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sp>
          <p:nvSpPr>
            <p:cNvPr id="302" name="Line 99"/>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000000"/>
                </a:solidFill>
                <a:effectLst/>
                <a:uLnTx/>
                <a:uFillTx/>
              </a:endParaRPr>
            </a:p>
          </p:txBody>
        </p:sp>
      </p:grpSp>
      <p:sp>
        <p:nvSpPr>
          <p:cNvPr id="3" name="Title 2"/>
          <p:cNvSpPr>
            <a:spLocks noGrp="1"/>
          </p:cNvSpPr>
          <p:nvPr>
            <p:ph type="title" idx="4294967295"/>
          </p:nvPr>
        </p:nvSpPr>
        <p:spPr>
          <a:xfrm>
            <a:off x="0" y="293688"/>
            <a:ext cx="11696700" cy="1187450"/>
          </a:xfrm>
        </p:spPr>
        <p:txBody>
          <a:bodyPr/>
          <a:lstStyle/>
          <a:p>
            <a:r>
              <a:rPr lang="en-US" sz="4800" dirty="0"/>
              <a:t>Send Pipeline Stages</a:t>
            </a:r>
          </a:p>
        </p:txBody>
      </p:sp>
      <p:grpSp>
        <p:nvGrpSpPr>
          <p:cNvPr id="2" name="Group 1"/>
          <p:cNvGrpSpPr/>
          <p:nvPr/>
        </p:nvGrpSpPr>
        <p:grpSpPr>
          <a:xfrm>
            <a:off x="2050666" y="1719339"/>
            <a:ext cx="6308025" cy="1324426"/>
            <a:chOff x="2050666" y="1719339"/>
            <a:chExt cx="6308025" cy="1324426"/>
          </a:xfrm>
        </p:grpSpPr>
        <p:sp>
          <p:nvSpPr>
            <p:cNvPr id="79" name="AutoShape 84"/>
            <p:cNvSpPr>
              <a:spLocks noChangeArrowheads="1"/>
            </p:cNvSpPr>
            <p:nvPr/>
          </p:nvSpPr>
          <p:spPr bwMode="auto">
            <a:xfrm>
              <a:off x="2050666" y="1719339"/>
              <a:ext cx="6032778" cy="1324426"/>
            </a:xfrm>
            <a:prstGeom prst="roundRect">
              <a:avLst>
                <a:gd name="adj" fmla="val 4167"/>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9907"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Pre-assemble</a:t>
              </a:r>
            </a:p>
          </p:txBody>
        </p:sp>
        <p:sp>
          <p:nvSpPr>
            <p:cNvPr id="80" name="AutoShape 85"/>
            <p:cNvSpPr>
              <a:spLocks noChangeArrowheads="1"/>
            </p:cNvSpPr>
            <p:nvPr/>
          </p:nvSpPr>
          <p:spPr bwMode="auto">
            <a:xfrm>
              <a:off x="2191528" y="2171994"/>
              <a:ext cx="5752672" cy="756122"/>
            </a:xfrm>
            <a:prstGeom prst="roundRect">
              <a:avLst>
                <a:gd name="adj" fmla="val 4167"/>
              </a:avLst>
            </a:prstGeom>
            <a:solidFill>
              <a:srgbClr val="FFFFFF"/>
            </a:solidFill>
            <a:ln w="28575" algn="ctr">
              <a:solidFill>
                <a:srgbClr val="5289C0"/>
              </a:solidFill>
              <a:round/>
              <a:headEnd/>
              <a:tailEnd/>
            </a:ln>
            <a:effectLst/>
          </p:spPr>
          <p:txBody>
            <a:bodyPr anchor="ctr"/>
            <a:lstStyle/>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to process a message before it is sent</a:t>
              </a:r>
            </a:p>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for custom components only</a:t>
              </a:r>
            </a:p>
          </p:txBody>
        </p:sp>
        <p:sp>
          <p:nvSpPr>
            <p:cNvPr id="81" name="Freeform 86"/>
            <p:cNvSpPr>
              <a:spLocks/>
            </p:cNvSpPr>
            <p:nvPr/>
          </p:nvSpPr>
          <p:spPr bwMode="auto">
            <a:xfrm>
              <a:off x="7392087" y="2429556"/>
              <a:ext cx="966604" cy="166768"/>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sz="1836"/>
            </a:p>
          </p:txBody>
        </p:sp>
      </p:grpSp>
      <p:grpSp>
        <p:nvGrpSpPr>
          <p:cNvPr id="5" name="Group 4"/>
          <p:cNvGrpSpPr/>
          <p:nvPr/>
        </p:nvGrpSpPr>
        <p:grpSpPr>
          <a:xfrm>
            <a:off x="2050666" y="4698488"/>
            <a:ext cx="6308025" cy="1588340"/>
            <a:chOff x="2050666" y="4698488"/>
            <a:chExt cx="6308025" cy="1588340"/>
          </a:xfrm>
        </p:grpSpPr>
        <p:sp>
          <p:nvSpPr>
            <p:cNvPr id="83" name="AutoShape 90"/>
            <p:cNvSpPr>
              <a:spLocks noChangeArrowheads="1"/>
            </p:cNvSpPr>
            <p:nvPr/>
          </p:nvSpPr>
          <p:spPr bwMode="auto">
            <a:xfrm>
              <a:off x="2050666" y="4698488"/>
              <a:ext cx="6032778" cy="1588340"/>
            </a:xfrm>
            <a:prstGeom prst="roundRect">
              <a:avLst>
                <a:gd name="adj" fmla="val 4167"/>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9907"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Encode</a:t>
              </a:r>
            </a:p>
          </p:txBody>
        </p:sp>
        <p:sp>
          <p:nvSpPr>
            <p:cNvPr id="84" name="AutoShape 91"/>
            <p:cNvSpPr>
              <a:spLocks noChangeArrowheads="1"/>
            </p:cNvSpPr>
            <p:nvPr/>
          </p:nvSpPr>
          <p:spPr bwMode="auto">
            <a:xfrm>
              <a:off x="2191528" y="5196330"/>
              <a:ext cx="5752672" cy="981434"/>
            </a:xfrm>
            <a:prstGeom prst="roundRect">
              <a:avLst>
                <a:gd name="adj" fmla="val 4167"/>
              </a:avLst>
            </a:prstGeom>
            <a:solidFill>
              <a:srgbClr val="FFFFFF"/>
            </a:solidFill>
            <a:ln w="28575" algn="ctr">
              <a:solidFill>
                <a:srgbClr val="5289C0"/>
              </a:solidFill>
              <a:round/>
              <a:headEnd/>
              <a:tailEnd/>
            </a:ln>
            <a:effectLst/>
          </p:spPr>
          <p:txBody>
            <a:bodyPr anchor="ctr"/>
            <a:lstStyle/>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To encode or encrypt messages</a:t>
              </a:r>
            </a:p>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when secure document exchange is required</a:t>
              </a:r>
            </a:p>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BizTalk includes a MIME/SMIME decoder</a:t>
              </a:r>
            </a:p>
          </p:txBody>
        </p:sp>
        <p:sp>
          <p:nvSpPr>
            <p:cNvPr id="85" name="Freeform 92"/>
            <p:cNvSpPr>
              <a:spLocks/>
            </p:cNvSpPr>
            <p:nvPr/>
          </p:nvSpPr>
          <p:spPr bwMode="auto">
            <a:xfrm>
              <a:off x="7392087" y="5585494"/>
              <a:ext cx="966604" cy="166767"/>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sz="1836"/>
            </a:p>
          </p:txBody>
        </p:sp>
      </p:grpSp>
      <p:grpSp>
        <p:nvGrpSpPr>
          <p:cNvPr id="4" name="Group 3"/>
          <p:cNvGrpSpPr/>
          <p:nvPr/>
        </p:nvGrpSpPr>
        <p:grpSpPr>
          <a:xfrm>
            <a:off x="2050666" y="3208914"/>
            <a:ext cx="6308025" cy="1324426"/>
            <a:chOff x="2050666" y="3208914"/>
            <a:chExt cx="6308025" cy="1324426"/>
          </a:xfrm>
        </p:grpSpPr>
        <p:sp>
          <p:nvSpPr>
            <p:cNvPr id="87" name="AutoShape 87"/>
            <p:cNvSpPr>
              <a:spLocks noChangeArrowheads="1"/>
            </p:cNvSpPr>
            <p:nvPr/>
          </p:nvSpPr>
          <p:spPr bwMode="auto">
            <a:xfrm>
              <a:off x="2050666" y="3208914"/>
              <a:ext cx="6032778" cy="1324426"/>
            </a:xfrm>
            <a:prstGeom prst="roundRect">
              <a:avLst>
                <a:gd name="adj" fmla="val 4167"/>
              </a:avLst>
            </a:prstGeom>
            <a:solidFill>
              <a:schemeClr val="bg2">
                <a:lumMod val="50000"/>
              </a:schemeClr>
            </a:solid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9907"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Assemble</a:t>
              </a:r>
            </a:p>
          </p:txBody>
        </p:sp>
        <p:sp>
          <p:nvSpPr>
            <p:cNvPr id="88" name="AutoShape 88"/>
            <p:cNvSpPr>
              <a:spLocks noChangeArrowheads="1"/>
            </p:cNvSpPr>
            <p:nvPr/>
          </p:nvSpPr>
          <p:spPr bwMode="auto">
            <a:xfrm>
              <a:off x="2191528" y="3684162"/>
              <a:ext cx="5752672" cy="731834"/>
            </a:xfrm>
            <a:prstGeom prst="roundRect">
              <a:avLst>
                <a:gd name="adj" fmla="val 4167"/>
              </a:avLst>
            </a:prstGeom>
            <a:solidFill>
              <a:srgbClr val="FFFFFF"/>
            </a:solidFill>
            <a:ln w="28575" algn="ctr">
              <a:solidFill>
                <a:srgbClr val="5289C0"/>
              </a:solidFill>
              <a:round/>
              <a:headEnd/>
              <a:tailEnd/>
            </a:ln>
            <a:effectLst/>
          </p:spPr>
          <p:txBody>
            <a:bodyPr anchor="ctr"/>
            <a:lstStyle/>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to assemble or serialize a message</a:t>
              </a:r>
            </a:p>
            <a:p>
              <a:pPr marL="342900" indent="-342900" defTabSz="914400">
                <a:lnSpc>
                  <a:spcPct val="90000"/>
                </a:lnSpc>
                <a:spcBef>
                  <a:spcPct val="40000"/>
                </a:spcBef>
                <a:buFont typeface="Wingdings" panose="05000000000000000000" pitchFamily="2" charset="2"/>
                <a:buChar char="§"/>
              </a:pPr>
              <a:r>
                <a:rPr lang="en-US" sz="1600" kern="0" dirty="0">
                  <a:solidFill>
                    <a:srgbClr val="505050"/>
                  </a:solidFill>
                </a:rPr>
                <a:t>Use to convert a message from XML to native format</a:t>
              </a:r>
            </a:p>
          </p:txBody>
        </p:sp>
        <p:sp>
          <p:nvSpPr>
            <p:cNvPr id="89" name="Freeform 93"/>
            <p:cNvSpPr>
              <a:spLocks/>
            </p:cNvSpPr>
            <p:nvPr/>
          </p:nvSpPr>
          <p:spPr bwMode="auto">
            <a:xfrm>
              <a:off x="7392087" y="3964086"/>
              <a:ext cx="966604" cy="166768"/>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sz="1836"/>
            </a:p>
          </p:txBody>
        </p:sp>
      </p:grpSp>
    </p:spTree>
    <p:extLst>
      <p:ext uri="{BB962C8B-B14F-4D97-AF65-F5344CB8AC3E}">
        <p14:creationId xmlns:p14="http://schemas.microsoft.com/office/powerpoint/2010/main" val="168215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4" t="7772" r="555" b="8616"/>
          <a:stretch/>
        </p:blipFill>
        <p:spPr>
          <a:xfrm>
            <a:off x="-118466" y="-103138"/>
            <a:ext cx="12601400" cy="7128792"/>
          </a:xfrm>
          <a:prstGeom prst="rect">
            <a:avLst/>
          </a:prstGeom>
        </p:spPr>
      </p:pic>
      <p:sp>
        <p:nvSpPr>
          <p:cNvPr id="3" name="Title 7"/>
          <p:cNvSpPr txBox="1">
            <a:spLocks/>
          </p:cNvSpPr>
          <p:nvPr/>
        </p:nvSpPr>
        <p:spPr>
          <a:xfrm>
            <a:off x="2251942" y="2417142"/>
            <a:ext cx="7926735"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8000">
                <a:solidFill>
                  <a:srgbClr val="FFFFFF"/>
                </a:solidFill>
                <a:latin typeface="Right Chalk" panose="02000500000000000000" pitchFamily="2" charset="0"/>
                <a:ea typeface="PWChalk" panose="02000603000000000000" pitchFamily="2" charset="0"/>
              </a:rPr>
              <a:t>ANY</a:t>
            </a:r>
          </a:p>
          <a:p>
            <a:r>
              <a:rPr lang="pt-PT" sz="8000">
                <a:solidFill>
                  <a:srgbClr val="ED7D31"/>
                </a:solidFill>
                <a:latin typeface="Right Chalk" panose="02000500000000000000" pitchFamily="2" charset="0"/>
                <a:ea typeface="PWChalk" panose="02000603000000000000" pitchFamily="2" charset="0"/>
              </a:rPr>
              <a:t>QUESTIONS</a:t>
            </a:r>
            <a:endParaRPr lang="pt-PT" sz="8000">
              <a:solidFill>
                <a:srgbClr val="FFFFFF"/>
              </a:solidFill>
              <a:latin typeface="Right Chalk" panose="02000500000000000000" pitchFamily="2" charset="0"/>
              <a:ea typeface="PWChalk" panose="02000603000000000000" pitchFamily="2" charset="0"/>
            </a:endParaRPr>
          </a:p>
        </p:txBody>
      </p:sp>
      <p:sp>
        <p:nvSpPr>
          <p:cNvPr id="6" name="Title 7"/>
          <p:cNvSpPr txBox="1">
            <a:spLocks/>
          </p:cNvSpPr>
          <p:nvPr/>
        </p:nvSpPr>
        <p:spPr>
          <a:xfrm>
            <a:off x="8732662" y="2489150"/>
            <a:ext cx="1008112"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16600">
                <a:solidFill>
                  <a:srgbClr val="FFFFFF"/>
                </a:solidFill>
                <a:latin typeface="Right Chalk" panose="02000500000000000000" pitchFamily="2" charset="0"/>
                <a:ea typeface="PWChalk" panose="02000603000000000000" pitchFamily="2" charset="0"/>
              </a:rPr>
              <a:t>?</a:t>
            </a:r>
            <a:endParaRPr lang="pt-PT" sz="16600">
              <a:solidFill>
                <a:srgbClr val="FFFFFF"/>
              </a:solidFill>
              <a:latin typeface="Right Chalk" panose="02000500000000000000" pitchFamily="2" charset="0"/>
              <a:ea typeface="PWChalk" panose="02000603000000000000" pitchFamily="2"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871" y="114935"/>
            <a:ext cx="1292046" cy="1292046"/>
          </a:xfrm>
          <a:prstGeom prst="rect">
            <a:avLst/>
          </a:prstGeom>
        </p:spPr>
      </p:pic>
      <p:sp>
        <p:nvSpPr>
          <p:cNvPr id="8" name="Rectangle 7"/>
          <p:cNvSpPr/>
          <p:nvPr/>
        </p:nvSpPr>
        <p:spPr bwMode="gray">
          <a:xfrm flipH="1">
            <a:off x="6721895" y="4937422"/>
            <a:ext cx="5090930" cy="421649"/>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p:nvSpPr>
        <p:spPr bwMode="gray">
          <a:xfrm flipH="1">
            <a:off x="7484496" y="5106129"/>
            <a:ext cx="4998437"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p:nvSpPr>
        <p:spPr bwMode="gray">
          <a:xfrm flipH="1">
            <a:off x="7240049" y="5478739"/>
            <a:ext cx="5072801"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9568914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50" fill="hold"/>
                                        <p:tgtEl>
                                          <p:spTgt spid="8"/>
                                        </p:tgtEl>
                                        <p:attrNameLst>
                                          <p:attrName>ppt_x</p:attrName>
                                        </p:attrNameLst>
                                      </p:cBhvr>
                                      <p:tavLst>
                                        <p:tav tm="0">
                                          <p:val>
                                            <p:strVal val="1+#ppt_w/2"/>
                                          </p:val>
                                        </p:tav>
                                        <p:tav tm="100000">
                                          <p:val>
                                            <p:strVal val="#ppt_x"/>
                                          </p:val>
                                        </p:tav>
                                      </p:tavLst>
                                    </p:anim>
                                    <p:anim calcmode="lin" valueType="num">
                                      <p:cBhvr additive="base">
                                        <p:cTn id="8" dur="8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850" fill="hold"/>
                                        <p:tgtEl>
                                          <p:spTgt spid="10"/>
                                        </p:tgtEl>
                                        <p:attrNameLst>
                                          <p:attrName>ppt_x</p:attrName>
                                        </p:attrNameLst>
                                      </p:cBhvr>
                                      <p:tavLst>
                                        <p:tav tm="0">
                                          <p:val>
                                            <p:strVal val="1+#ppt_w/2"/>
                                          </p:val>
                                        </p:tav>
                                        <p:tav tm="100000">
                                          <p:val>
                                            <p:strVal val="#ppt_x"/>
                                          </p:val>
                                        </p:tav>
                                      </p:tavLst>
                                    </p:anim>
                                    <p:anim calcmode="lin" valueType="num">
                                      <p:cBhvr additive="base">
                                        <p:cTn id="12" dur="8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850" fill="hold"/>
                                        <p:tgtEl>
                                          <p:spTgt spid="9"/>
                                        </p:tgtEl>
                                        <p:attrNameLst>
                                          <p:attrName>ppt_x</p:attrName>
                                        </p:attrNameLst>
                                      </p:cBhvr>
                                      <p:tavLst>
                                        <p:tav tm="0">
                                          <p:val>
                                            <p:strVal val="0-#ppt_w/2"/>
                                          </p:val>
                                        </p:tav>
                                        <p:tav tm="100000">
                                          <p:val>
                                            <p:strVal val="#ppt_x"/>
                                          </p:val>
                                        </p:tav>
                                      </p:tavLst>
                                    </p:anim>
                                    <p:anim calcmode="lin" valueType="num">
                                      <p:cBhvr additive="base">
                                        <p:cTn id="16"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491" y="-31131"/>
            <a:ext cx="12815456" cy="7034047"/>
          </a:xfrm>
          <a:prstGeom prst="rect">
            <a:avLst/>
          </a:prstGeom>
        </p:spPr>
      </p:pic>
    </p:spTree>
    <p:extLst>
      <p:ext uri="{BB962C8B-B14F-4D97-AF65-F5344CB8AC3E}">
        <p14:creationId xmlns:p14="http://schemas.microsoft.com/office/powerpoint/2010/main" val="1467820434"/>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02149" y="4519276"/>
            <a:ext cx="10100664" cy="2433530"/>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24841" y="4519276"/>
            <a:ext cx="9986793" cy="730085"/>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5"/>
              </a:buBlip>
            </a:pPr>
            <a:endParaRPr lang="en-US" sz="2400" dirty="0">
              <a:gradFill>
                <a:gsLst>
                  <a:gs pos="0">
                    <a:srgbClr val="FFFFFF"/>
                  </a:gs>
                  <a:gs pos="100000">
                    <a:srgbClr val="FFFFFF"/>
                  </a:gs>
                </a:gsLst>
                <a:lin ang="5400000" scaled="0"/>
              </a:gradFill>
            </a:endParaRPr>
          </a:p>
        </p:txBody>
      </p:sp>
      <p:grpSp>
        <p:nvGrpSpPr>
          <p:cNvPr id="4" name="Group 3"/>
          <p:cNvGrpSpPr/>
          <p:nvPr/>
        </p:nvGrpSpPr>
        <p:grpSpPr>
          <a:xfrm>
            <a:off x="4006366" y="1841079"/>
            <a:ext cx="7201589" cy="2684240"/>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5"/>
                </a:buBlip>
              </a:pPr>
              <a:endParaRPr lang="en-US" sz="2400" dirty="0">
                <a:gradFill>
                  <a:gsLst>
                    <a:gs pos="0">
                      <a:srgbClr val="FFFFFF"/>
                    </a:gs>
                    <a:gs pos="100000">
                      <a:srgbClr val="FFFFFF"/>
                    </a:gs>
                  </a:gsLst>
                  <a:lin ang="5400000" scaled="0"/>
                </a:gradFill>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lvl="1" indent="-403225" defTabSz="914400">
                <a:lnSpc>
                  <a:spcPct val="90000"/>
                </a:lnSpc>
                <a:spcBef>
                  <a:spcPct val="20000"/>
                </a:spcBef>
                <a:buSzPct val="105000"/>
                <a:buFontTx/>
                <a:buBlip>
                  <a:blip r:embed="rId6"/>
                </a:buBlip>
              </a:pPr>
              <a:r>
                <a:rPr lang="en-US" sz="2400" dirty="0" smtClean="0">
                  <a:solidFill>
                    <a:srgbClr val="FFFFFF">
                      <a:alpha val="99000"/>
                    </a:srgbClr>
                  </a:solidFill>
                </a:rPr>
                <a:t>sandro.pereira@devscope.net</a:t>
              </a:r>
            </a:p>
            <a:p>
              <a:pPr marL="860425" lvl="1" indent="-403225" defTabSz="914400">
                <a:lnSpc>
                  <a:spcPct val="90000"/>
                </a:lnSpc>
                <a:spcBef>
                  <a:spcPct val="20000"/>
                </a:spcBef>
                <a:buSzPct val="105000"/>
                <a:buFontTx/>
                <a:buBlip>
                  <a:blip r:embed="rId6"/>
                </a:buBlip>
              </a:pPr>
              <a:r>
                <a:rPr lang="en-US" sz="2400" noProof="1" smtClean="0">
                  <a:solidFill>
                    <a:srgbClr val="FFFFFF">
                      <a:alpha val="99000"/>
                    </a:srgbClr>
                  </a:solidFill>
                </a:rPr>
                <a:t>linkedin.com/in/sandropereira</a:t>
              </a:r>
            </a:p>
            <a:p>
              <a:pPr marL="860425" lvl="1" indent="-403225" defTabSz="914400">
                <a:lnSpc>
                  <a:spcPct val="90000"/>
                </a:lnSpc>
                <a:spcBef>
                  <a:spcPct val="20000"/>
                </a:spcBef>
                <a:buSzPct val="105000"/>
                <a:buFontTx/>
                <a:buBlip>
                  <a:blip r:embed="rId6"/>
                </a:buBlip>
              </a:pPr>
              <a:r>
                <a:rPr lang="en-US" sz="2400" dirty="0" smtClean="0">
                  <a:solidFill>
                    <a:srgbClr val="FFFFFF">
                      <a:alpha val="99000"/>
                    </a:srgbClr>
                  </a:solidFill>
                </a:rPr>
                <a:t>@</a:t>
              </a:r>
              <a:r>
                <a:rPr lang="en-US" sz="2400" dirty="0">
                  <a:solidFill>
                    <a:srgbClr val="FFFFFF">
                      <a:alpha val="99000"/>
                    </a:srgbClr>
                  </a:solidFill>
                </a:rPr>
                <a:t>sandro_asp </a:t>
              </a:r>
              <a:endParaRPr lang="en-US" sz="2400" dirty="0" smtClean="0">
                <a:solidFill>
                  <a:srgbClr val="FFFFFF">
                    <a:alpha val="99000"/>
                  </a:srgbClr>
                </a:solidFill>
              </a:endParaRPr>
            </a:p>
            <a:p>
              <a:pPr marL="860425" lvl="1" indent="-403225" defTabSz="914400">
                <a:lnSpc>
                  <a:spcPct val="90000"/>
                </a:lnSpc>
                <a:spcBef>
                  <a:spcPct val="20000"/>
                </a:spcBef>
                <a:buSzPct val="105000"/>
                <a:buFontTx/>
                <a:buBlip>
                  <a:blip r:embed="rId6"/>
                </a:buBlip>
              </a:pPr>
              <a:r>
                <a:rPr lang="en-US" sz="2400" dirty="0" smtClean="0">
                  <a:solidFill>
                    <a:srgbClr val="FFFFFF">
                      <a:alpha val="99000"/>
                    </a:srgbClr>
                  </a:solidFill>
                </a:rPr>
                <a:t>sandroaspbiztalkblog.wordpress.com</a:t>
              </a:r>
              <a:endParaRPr lang="en-US" sz="2400" dirty="0">
                <a:solidFill>
                  <a:srgbClr val="FFFFFF">
                    <a:alpha val="99000"/>
                  </a:srgbClr>
                </a:solidFill>
              </a:endParaRPr>
            </a:p>
          </p:txBody>
        </p:sp>
      </p:grpSp>
      <p:sp>
        <p:nvSpPr>
          <p:cNvPr id="7" name="Title 1"/>
          <p:cNvSpPr>
            <a:spLocks noGrp="1"/>
          </p:cNvSpPr>
          <p:nvPr/>
        </p:nvSpPr>
        <p:spPr>
          <a:xfrm>
            <a:off x="441184" y="367584"/>
            <a:ext cx="3688821" cy="13295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9600" b="1" dirty="0"/>
              <a:t>Thanks</a:t>
            </a:r>
            <a:endParaRPr dirty="0">
              <a:gradFill flip="none" rotWithShape="1">
                <a:gsLst>
                  <a:gs pos="0">
                    <a:srgbClr val="FFFFFF"/>
                  </a:gs>
                  <a:gs pos="86000">
                    <a:srgbClr val="FFFFFF"/>
                  </a:gs>
                </a:gsLst>
                <a:lin ang="5400000" scaled="0"/>
                <a:tileRect/>
              </a:gradFill>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1162" y="1841078"/>
            <a:ext cx="2785204" cy="2684241"/>
          </a:xfrm>
          <a:prstGeom prst="rect">
            <a:avLst/>
          </a:prstGeom>
        </p:spPr>
      </p:pic>
      <p:sp>
        <p:nvSpPr>
          <p:cNvPr id="12" name="Text Placeholder 30"/>
          <p:cNvSpPr txBox="1">
            <a:spLocks/>
          </p:cNvSpPr>
          <p:nvPr/>
        </p:nvSpPr>
        <p:spPr>
          <a:xfrm>
            <a:off x="8666509" y="4577382"/>
            <a:ext cx="2961635" cy="8382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sz="2000" b="1" dirty="0" smtClean="0"/>
              <a:t>+</a:t>
            </a:r>
            <a:r>
              <a:rPr lang="pt-PT" sz="2000" b="1" dirty="0"/>
              <a:t>351 223 751 350</a:t>
            </a:r>
          </a:p>
          <a:p>
            <a:r>
              <a:rPr lang="pt-PT" sz="2000" b="1" dirty="0"/>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3614" y="4402429"/>
            <a:ext cx="2308359" cy="969823"/>
          </a:xfrm>
          <a:prstGeom prst="rect">
            <a:avLst/>
          </a:prstGeom>
        </p:spPr>
      </p:pic>
    </p:spTree>
    <p:extLst>
      <p:ext uri="{BB962C8B-B14F-4D97-AF65-F5344CB8AC3E}">
        <p14:creationId xmlns:p14="http://schemas.microsoft.com/office/powerpoint/2010/main" val="1818277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029" y="-27480"/>
            <a:ext cx="12465504" cy="7049484"/>
          </a:xfrm>
          <a:prstGeom prst="rect">
            <a:avLst/>
          </a:prstGeom>
        </p:spPr>
      </p:pic>
      <p:sp>
        <p:nvSpPr>
          <p:cNvPr id="5" name="Title 7"/>
          <p:cNvSpPr txBox="1">
            <a:spLocks/>
          </p:cNvSpPr>
          <p:nvPr/>
        </p:nvSpPr>
        <p:spPr>
          <a:xfrm>
            <a:off x="601613" y="2002755"/>
            <a:ext cx="7926735"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pt-PT" sz="7200" dirty="0" smtClean="0">
                <a:latin typeface="Right Chalk" panose="02000500000000000000" pitchFamily="2" charset="0"/>
                <a:ea typeface="PWChalk" panose="02000603000000000000" pitchFamily="2" charset="0"/>
              </a:rPr>
              <a:t>FLAT</a:t>
            </a:r>
          </a:p>
          <a:p>
            <a:pPr algn="ctr"/>
            <a:r>
              <a:rPr lang="en-US" sz="7200" dirty="0" smtClean="0">
                <a:latin typeface="Right Chalk" panose="02000500000000000000" pitchFamily="2" charset="0"/>
                <a:ea typeface="PWChalk" panose="02000603000000000000" pitchFamily="2" charset="0"/>
              </a:rPr>
              <a:t>FILES...</a:t>
            </a:r>
          </a:p>
          <a:p>
            <a:pPr algn="ctr"/>
            <a:r>
              <a:rPr lang="en-US" sz="7200" dirty="0" smtClean="0">
                <a:latin typeface="Right Chalk" panose="02000500000000000000" pitchFamily="2" charset="0"/>
                <a:ea typeface="PWChalk" panose="02000603000000000000" pitchFamily="2" charset="0"/>
              </a:rPr>
              <a:t>REALLY?!?</a:t>
            </a:r>
            <a:endParaRPr lang="pt-PT" sz="7200" dirty="0">
              <a:latin typeface="Right Chalk" panose="02000500000000000000" pitchFamily="2" charset="0"/>
              <a:ea typeface="PWChalk" panose="02000603000000000000" pitchFamily="2" charset="0"/>
            </a:endParaRPr>
          </a:p>
        </p:txBody>
      </p:sp>
    </p:spTree>
    <p:extLst>
      <p:ext uri="{BB962C8B-B14F-4D97-AF65-F5344CB8AC3E}">
        <p14:creationId xmlns:p14="http://schemas.microsoft.com/office/powerpoint/2010/main" val="3154563323"/>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293688"/>
            <a:ext cx="11696700" cy="1187450"/>
          </a:xfrm>
        </p:spPr>
        <p:txBody>
          <a:bodyPr/>
          <a:lstStyle/>
          <a:p>
            <a:r>
              <a:rPr lang="en-US" dirty="0"/>
              <a:t>Agenda</a:t>
            </a:r>
            <a:endParaRPr lang="pt-PT" dirty="0"/>
          </a:p>
        </p:txBody>
      </p:sp>
      <p:sp>
        <p:nvSpPr>
          <p:cNvPr id="7" name="Text Placeholder 2"/>
          <p:cNvSpPr txBox="1">
            <a:spLocks/>
          </p:cNvSpPr>
          <p:nvPr/>
        </p:nvSpPr>
        <p:spPr bwMode="auto">
          <a:xfrm>
            <a:off x="406399" y="1409030"/>
            <a:ext cx="11572478"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FFFFFF"/>
              </a:buClr>
            </a:pPr>
            <a:r>
              <a:rPr lang="en-US" sz="2800" dirty="0" smtClean="0">
                <a:solidFill>
                  <a:srgbClr val="FFFFFF"/>
                </a:solidFill>
              </a:rPr>
              <a:t>Short Introduction </a:t>
            </a:r>
            <a:r>
              <a:rPr lang="en-US" sz="2800" dirty="0" smtClean="0">
                <a:solidFill>
                  <a:srgbClr val="FFFFFF"/>
                </a:solidFill>
              </a:rPr>
              <a:t>to BizTalk Schemas</a:t>
            </a:r>
          </a:p>
          <a:p>
            <a:pPr>
              <a:buClr>
                <a:srgbClr val="FFFFFF"/>
              </a:buClr>
            </a:pPr>
            <a:r>
              <a:rPr lang="en-US" sz="2800" dirty="0">
                <a:solidFill>
                  <a:srgbClr val="FFFFFF"/>
                </a:solidFill>
              </a:rPr>
              <a:t>Creating </a:t>
            </a:r>
            <a:r>
              <a:rPr lang="en-US" sz="2800" dirty="0" smtClean="0">
                <a:solidFill>
                  <a:srgbClr val="FFFFFF"/>
                </a:solidFill>
              </a:rPr>
              <a:t>Flat </a:t>
            </a:r>
            <a:r>
              <a:rPr lang="en-US" sz="2800" dirty="0">
                <a:solidFill>
                  <a:srgbClr val="FFFFFF"/>
                </a:solidFill>
              </a:rPr>
              <a:t>File </a:t>
            </a:r>
            <a:r>
              <a:rPr lang="en-US" sz="2800" dirty="0" smtClean="0">
                <a:solidFill>
                  <a:srgbClr val="FFFFFF"/>
                </a:solidFill>
              </a:rPr>
              <a:t>Schemas</a:t>
            </a:r>
          </a:p>
          <a:p>
            <a:pPr>
              <a:buClr>
                <a:srgbClr val="FFFFFF"/>
              </a:buClr>
            </a:pPr>
            <a:r>
              <a:rPr lang="en-US" sz="2800" dirty="0"/>
              <a:t>Basic Flat Files </a:t>
            </a:r>
            <a:r>
              <a:rPr lang="en-US" altLang="pt-PT" sz="2800" dirty="0" smtClean="0"/>
              <a:t>Annotations</a:t>
            </a:r>
          </a:p>
          <a:p>
            <a:pPr>
              <a:buClr>
                <a:srgbClr val="FFFFFF"/>
              </a:buClr>
            </a:pPr>
            <a:endParaRPr lang="en-US" sz="2800" dirty="0">
              <a:solidFill>
                <a:srgbClr val="FFFFFF"/>
              </a:solidFill>
            </a:endParaRPr>
          </a:p>
          <a:p>
            <a:pPr>
              <a:buClr>
                <a:srgbClr val="FFFFFF"/>
              </a:buClr>
            </a:pPr>
            <a:r>
              <a:rPr lang="en-US" sz="2800" dirty="0" smtClean="0">
                <a:solidFill>
                  <a:srgbClr val="FFFFFF"/>
                </a:solidFill>
              </a:rPr>
              <a:t>DEMOS</a:t>
            </a:r>
          </a:p>
          <a:p>
            <a:pPr lvl="1">
              <a:buClr>
                <a:srgbClr val="FFFFFF"/>
              </a:buClr>
            </a:pPr>
            <a:r>
              <a:rPr lang="en-US" sz="2800" dirty="0"/>
              <a:t>How we can easily implement a robust File Transfer integration in BizTalk Server </a:t>
            </a:r>
            <a:endParaRPr lang="en-US" sz="2800" dirty="0" smtClean="0"/>
          </a:p>
          <a:p>
            <a:pPr lvl="2">
              <a:buClr>
                <a:srgbClr val="FFFFFF"/>
              </a:buClr>
            </a:pPr>
            <a:r>
              <a:rPr lang="en-US" sz="2500" dirty="0" smtClean="0"/>
              <a:t>using </a:t>
            </a:r>
            <a:r>
              <a:rPr lang="en-US" sz="2500" dirty="0"/>
              <a:t>Content-Based Routing in BizTalk with retries, backup channel and so </a:t>
            </a:r>
            <a:r>
              <a:rPr lang="en-US" sz="2500" dirty="0" smtClean="0"/>
              <a:t>on</a:t>
            </a:r>
          </a:p>
          <a:p>
            <a:pPr lvl="1">
              <a:buClr>
                <a:srgbClr val="FFFFFF"/>
              </a:buClr>
            </a:pPr>
            <a:r>
              <a:rPr lang="en-US" sz="2800" dirty="0"/>
              <a:t>How to process Flat Files documents (TXT, CSV …) in BizTalk Server.</a:t>
            </a:r>
            <a:endParaRPr lang="en-US" sz="2500" dirty="0" smtClean="0">
              <a:solidFill>
                <a:srgbClr val="FFFFFF"/>
              </a:solidFill>
            </a:endParaRPr>
          </a:p>
          <a:p>
            <a:pPr>
              <a:buClr>
                <a:srgbClr val="FFFFFF"/>
              </a:buClr>
            </a:pPr>
            <a:endParaRPr lang="pt-PT" sz="2800" dirty="0">
              <a:solidFill>
                <a:srgbClr val="FFFFFF"/>
              </a:solidFill>
            </a:endParaRPr>
          </a:p>
          <a:p>
            <a:pPr>
              <a:buClr>
                <a:srgbClr val="FFFFFF"/>
              </a:buClr>
            </a:pPr>
            <a:endParaRPr lang="en-US" sz="1400" dirty="0">
              <a:solidFill>
                <a:srgbClr val="FFFFFF"/>
              </a:solidFill>
              <a:latin typeface="Segoe UI Light"/>
            </a:endParaRPr>
          </a:p>
        </p:txBody>
      </p:sp>
    </p:spTree>
    <p:extLst>
      <p:ext uri="{BB962C8B-B14F-4D97-AF65-F5344CB8AC3E}">
        <p14:creationId xmlns:p14="http://schemas.microsoft.com/office/powerpoint/2010/main" val="15919887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27258FFF-F925-446B-8502-81C933981705}" type="slidenum">
              <a:rPr lang="pt-PT">
                <a:solidFill>
                  <a:srgbClr val="505050"/>
                </a:solidFill>
              </a:rPr>
              <a:pPr/>
              <a:t>5</a:t>
            </a:fld>
            <a:endParaRPr lang="pt-PT" dirty="0">
              <a:solidFill>
                <a:srgbClr val="505050"/>
              </a:solidFill>
            </a:endParaRPr>
          </a:p>
        </p:txBody>
      </p:sp>
      <p:sp>
        <p:nvSpPr>
          <p:cNvPr id="5" name="Title 4"/>
          <p:cNvSpPr>
            <a:spLocks noGrp="1"/>
          </p:cNvSpPr>
          <p:nvPr>
            <p:ph type="ctrTitle"/>
          </p:nvPr>
        </p:nvSpPr>
        <p:spPr/>
        <p:txBody>
          <a:bodyPr/>
          <a:lstStyle/>
          <a:p>
            <a:r>
              <a:rPr lang="en-US" dirty="0" smtClean="0"/>
              <a:t>Short Introduction </a:t>
            </a:r>
            <a:r>
              <a:rPr lang="en-US" dirty="0"/>
              <a:t>to BizTalk Schemas</a:t>
            </a:r>
            <a:endParaRPr lang="pt-PT"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6871" y="114935"/>
            <a:ext cx="1292046" cy="1292046"/>
          </a:xfrm>
          <a:prstGeom prst="rect">
            <a:avLst/>
          </a:prstGeom>
        </p:spPr>
      </p:pic>
    </p:spTree>
    <p:extLst>
      <p:ext uri="{BB962C8B-B14F-4D97-AF65-F5344CB8AC3E}">
        <p14:creationId xmlns:p14="http://schemas.microsoft.com/office/powerpoint/2010/main" val="418611590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sz="4800" dirty="0"/>
              <a:t>Reviewing XML Terminology </a:t>
            </a:r>
          </a:p>
        </p:txBody>
      </p:sp>
      <p:sp>
        <p:nvSpPr>
          <p:cNvPr id="4" name="AutoShape 3"/>
          <p:cNvSpPr>
            <a:spLocks noChangeArrowheads="1"/>
          </p:cNvSpPr>
          <p:nvPr/>
        </p:nvSpPr>
        <p:spPr bwMode="auto">
          <a:xfrm>
            <a:off x="1429705" y="1481038"/>
            <a:ext cx="9577064" cy="4536504"/>
          </a:xfrm>
          <a:prstGeom prst="roundRect">
            <a:avLst>
              <a:gd name="adj" fmla="val 0"/>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buClr>
                <a:srgbClr val="FFFFFF"/>
              </a:buClr>
            </a:pPr>
            <a:r>
              <a:rPr lang="en-US" sz="2800" dirty="0">
                <a:solidFill>
                  <a:srgbClr val="FFFFFF"/>
                </a:solidFill>
              </a:rPr>
              <a:t>XML </a:t>
            </a:r>
            <a:r>
              <a:rPr lang="en-US" sz="2800" dirty="0" smtClean="0">
                <a:solidFill>
                  <a:srgbClr val="FFFFFF"/>
                </a:solidFill>
              </a:rPr>
              <a:t>Standards:</a:t>
            </a:r>
            <a:endParaRPr lang="en-US" sz="2800" dirty="0">
              <a:solidFill>
                <a:srgbClr val="FFFFFF"/>
              </a:solidFill>
            </a:endParaRPr>
          </a:p>
        </p:txBody>
      </p:sp>
      <p:sp>
        <p:nvSpPr>
          <p:cNvPr id="5" name="AutoShape 121"/>
          <p:cNvSpPr>
            <a:spLocks noChangeArrowheads="1"/>
          </p:cNvSpPr>
          <p:nvPr/>
        </p:nvSpPr>
        <p:spPr bwMode="auto">
          <a:xfrm>
            <a:off x="1429705" y="2057102"/>
            <a:ext cx="8316924" cy="3745932"/>
          </a:xfrm>
          <a:prstGeom prst="roundRect">
            <a:avLst>
              <a:gd name="adj" fmla="val 3724"/>
            </a:avLst>
          </a:prstGeom>
        </p:spPr>
        <p:txBody>
          <a:bodyPr wrap="square">
            <a:spAutoFit/>
          </a:bodyPr>
          <a:lstStyle/>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it-IT" sz="2400" dirty="0">
                <a:solidFill>
                  <a:srgbClr val="FFFFFF"/>
                </a:solidFill>
                <a:latin typeface="Segoe UI Light"/>
              </a:rPr>
              <a:t>Elements</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it-IT" sz="2400" dirty="0">
                <a:solidFill>
                  <a:srgbClr val="FFFFFF"/>
                </a:solidFill>
                <a:latin typeface="Segoe UI Light"/>
              </a:rPr>
              <a:t>Attributes</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it-IT" sz="2400" dirty="0">
                <a:solidFill>
                  <a:srgbClr val="FFFFFF"/>
                </a:solidFill>
                <a:latin typeface="Segoe UI Light"/>
              </a:rPr>
              <a:t>Namespaces in XML</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it-IT" sz="2400" dirty="0">
                <a:solidFill>
                  <a:srgbClr val="FFFFFF"/>
                </a:solidFill>
                <a:latin typeface="Segoe UI Light"/>
              </a:rPr>
              <a:t>XML Schema (XSD) </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it-IT" sz="2400" dirty="0">
                <a:solidFill>
                  <a:srgbClr val="FFFFFF"/>
                </a:solidFill>
                <a:latin typeface="Segoe UI Light"/>
              </a:rPr>
              <a:t>XML Path Language (XPath) </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it-IT" sz="2400" dirty="0">
                <a:solidFill>
                  <a:srgbClr val="FFFFFF"/>
                </a:solidFill>
                <a:latin typeface="Segoe UI Light"/>
              </a:rPr>
              <a:t>Extensible Stylesheet Language Transformations (XSLT)</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it-IT" sz="2400" dirty="0">
                <a:solidFill>
                  <a:srgbClr val="FFFFFF"/>
                </a:solidFill>
                <a:latin typeface="Segoe UI Light"/>
              </a:rPr>
              <a:t>Document Object Model (DOM)</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it-IT" sz="2400" dirty="0">
                <a:solidFill>
                  <a:srgbClr val="FFFFFF"/>
                </a:solidFill>
                <a:latin typeface="Segoe UI Light"/>
              </a:rPr>
              <a:t>SOAP</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it-IT" sz="2400" dirty="0">
                <a:solidFill>
                  <a:srgbClr val="FFFFFF"/>
                </a:solidFill>
                <a:latin typeface="Segoe UI Light"/>
              </a:rPr>
              <a:t>Web Services Description Language (WSDL) </a:t>
            </a:r>
          </a:p>
        </p:txBody>
      </p:sp>
    </p:spTree>
    <p:extLst>
      <p:ext uri="{BB962C8B-B14F-4D97-AF65-F5344CB8AC3E}">
        <p14:creationId xmlns:p14="http://schemas.microsoft.com/office/powerpoint/2010/main" val="37488935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1468747" y="3994404"/>
            <a:ext cx="9262965" cy="2455186"/>
          </a:xfrm>
          <a:prstGeom prst="rect">
            <a:avLst/>
          </a:prstGeom>
          <a:solidFill>
            <a:schemeClr val="tx1"/>
          </a:solid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idx="4294967295"/>
          </p:nvPr>
        </p:nvSpPr>
        <p:spPr>
          <a:xfrm>
            <a:off x="0" y="293688"/>
            <a:ext cx="11696700" cy="1187450"/>
          </a:xfrm>
        </p:spPr>
        <p:txBody>
          <a:bodyPr/>
          <a:lstStyle/>
          <a:p>
            <a:r>
              <a:rPr lang="en-US" sz="4800" dirty="0"/>
              <a:t>What Are XML Namespaces?</a:t>
            </a:r>
          </a:p>
        </p:txBody>
      </p:sp>
      <p:sp>
        <p:nvSpPr>
          <p:cNvPr id="29" name="Rectangle 28"/>
          <p:cNvSpPr/>
          <p:nvPr/>
        </p:nvSpPr>
        <p:spPr>
          <a:xfrm>
            <a:off x="1516439" y="1844943"/>
            <a:ext cx="9215273" cy="1723549"/>
          </a:xfrm>
          <a:prstGeom prst="rect">
            <a:avLst/>
          </a:prstGeom>
        </p:spPr>
        <p:txBody>
          <a:bodyPr wrap="square">
            <a:spAutoFit/>
          </a:bodyPr>
          <a:lstStyle/>
          <a:p>
            <a:pPr marL="236387" indent="-236387">
              <a:lnSpc>
                <a:spcPct val="90000"/>
              </a:lnSpc>
              <a:spcBef>
                <a:spcPct val="40000"/>
              </a:spcBef>
              <a:buClr>
                <a:srgbClr val="8DACD0"/>
              </a:buClr>
              <a:buSzPct val="70000"/>
            </a:pPr>
            <a:r>
              <a:rPr lang="en-US" sz="2000" b="1" dirty="0" smtClean="0">
                <a:solidFill>
                  <a:srgbClr val="FFFFFF"/>
                </a:solidFill>
              </a:rPr>
              <a:t>Namespaces</a:t>
            </a:r>
            <a:r>
              <a:rPr lang="en-US" sz="2000" dirty="0" smtClean="0">
                <a:solidFill>
                  <a:srgbClr val="FFFFFF"/>
                </a:solidFill>
              </a:rPr>
              <a:t>:</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Provide unique names for elements and attributes</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Prevent naming conflicts with other schemas</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Use the xmlns attribute to declare the namespace the element belongs to</a:t>
            </a:r>
          </a:p>
          <a:p>
            <a:pPr marL="742950" lvl="1" indent="-285750" eaLnBrk="0" fontAlgn="base" hangingPunct="0">
              <a:lnSpc>
                <a:spcPct val="90000"/>
              </a:lnSpc>
              <a:spcBef>
                <a:spcPct val="20000"/>
              </a:spcBef>
              <a:spcAft>
                <a:spcPct val="0"/>
              </a:spcAft>
              <a:buClr>
                <a:srgbClr val="FFFFFF"/>
              </a:buClr>
              <a:buSzPct val="130000"/>
              <a:buFont typeface="Wingdings" pitchFamily="1" charset="2"/>
              <a:buChar char="§"/>
            </a:pPr>
            <a:r>
              <a:rPr lang="en-US" sz="2000" dirty="0">
                <a:solidFill>
                  <a:srgbClr val="FFFFFF"/>
                </a:solidFill>
                <a:latin typeface="Segoe UI Light"/>
              </a:rPr>
              <a:t>A prefix is added to the declaration to remove ambiguity</a:t>
            </a:r>
          </a:p>
        </p:txBody>
      </p:sp>
      <p:sp>
        <p:nvSpPr>
          <p:cNvPr id="35" name="Rectangle 34"/>
          <p:cNvSpPr/>
          <p:nvPr/>
        </p:nvSpPr>
        <p:spPr>
          <a:xfrm>
            <a:off x="1483293" y="4076026"/>
            <a:ext cx="9248419" cy="2289729"/>
          </a:xfrm>
          <a:prstGeom prst="rect">
            <a:avLst/>
          </a:prstGeom>
        </p:spPr>
        <p:txBody>
          <a:bodyPr wrap="square">
            <a:spAutoFit/>
          </a:bodyPr>
          <a:lstStyle/>
          <a:p>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salesReport</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xmlns</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http://adventure-works.com/salesReport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 </a:t>
            </a:r>
            <a:br>
              <a:rPr lang="en-US" sz="1428" noProof="1" smtClean="0">
                <a:solidFill>
                  <a:srgbClr val="0000FF"/>
                </a:solidFill>
                <a:latin typeface="Lucida Sans Typewriter" pitchFamily="49" charset="0"/>
              </a:rPr>
            </a:b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xmlns:prod</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http://adventure-works.com/products</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customer</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id</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Fabrikam</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sales</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prod:id</a:t>
            </a:r>
            <a:r>
              <a:rPr lang="en-US" sz="1428" noProof="1" smtClean="0">
                <a:solidFill>
                  <a:srgbClr val="0000FF"/>
                </a:solidFill>
                <a:latin typeface="Lucida Sans Typewriter" pitchFamily="49" charset="0"/>
              </a:rPr>
              <a:t>&gt;</a:t>
            </a:r>
            <a:r>
              <a:rPr lang="en-US" sz="1428" noProof="1" smtClean="0">
                <a:solidFill>
                  <a:prstClr val="black"/>
                </a:solidFill>
                <a:latin typeface="Lucida Sans Typewriter" pitchFamily="49" charset="0"/>
              </a:rPr>
              <a:t>widget1004</a:t>
            </a:r>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prod:id</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prod:unitsSold</a:t>
            </a:r>
            <a:r>
              <a:rPr lang="en-US" sz="1428" noProof="1" smtClean="0">
                <a:solidFill>
                  <a:srgbClr val="0000FF"/>
                </a:solidFill>
                <a:latin typeface="Lucida Sans Typewriter" pitchFamily="49" charset="0"/>
              </a:rPr>
              <a:t>&gt;</a:t>
            </a:r>
            <a:r>
              <a:rPr lang="en-US" sz="1428" noProof="1" smtClean="0">
                <a:solidFill>
                  <a:prstClr val="black"/>
                </a:solidFill>
                <a:latin typeface="Lucida Sans Typewriter" pitchFamily="49" charset="0"/>
              </a:rPr>
              <a:t>100</a:t>
            </a:r>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prod:unitsSold</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prod:price </a:t>
            </a:r>
            <a:r>
              <a:rPr lang="en-US" sz="1428" noProof="1" smtClean="0">
                <a:solidFill>
                  <a:srgbClr val="FF0000"/>
                </a:solidFill>
                <a:latin typeface="Lucida Sans Typewriter" pitchFamily="49" charset="0"/>
              </a:rPr>
              <a:t>prod:currency</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USD</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&gt;</a:t>
            </a:r>
            <a:r>
              <a:rPr lang="en-US" sz="1428" noProof="1" smtClean="0">
                <a:solidFill>
                  <a:prstClr val="black"/>
                </a:solidFill>
                <a:latin typeface="Lucida Sans Typewriter" pitchFamily="49" charset="0"/>
              </a:rPr>
              <a:t>35</a:t>
            </a:r>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prod:price</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sales</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customer</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salesReport</a:t>
            </a:r>
            <a:r>
              <a:rPr lang="en-US" sz="1428" noProof="1" smtClean="0">
                <a:solidFill>
                  <a:srgbClr val="0000FF"/>
                </a:solidFill>
                <a:latin typeface="Lucida Sans Typewriter" pitchFamily="49" charset="0"/>
              </a:rPr>
              <a:t>&gt;</a:t>
            </a:r>
            <a:endParaRPr lang="en-US" sz="1428" noProof="1">
              <a:solidFill>
                <a:prstClr val="black"/>
              </a:solidFill>
              <a:latin typeface="Lucida Sans Typewriter" pitchFamily="49" charset="0"/>
            </a:endParaRPr>
          </a:p>
        </p:txBody>
      </p:sp>
      <p:sp>
        <p:nvSpPr>
          <p:cNvPr id="36" name="Rectangle 35"/>
          <p:cNvSpPr/>
          <p:nvPr/>
        </p:nvSpPr>
        <p:spPr bwMode="auto">
          <a:xfrm>
            <a:off x="1465709" y="1769070"/>
            <a:ext cx="9266003" cy="2018924"/>
          </a:xfrm>
          <a:prstGeom prst="rect">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142627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sz="4800" dirty="0" smtClean="0"/>
              <a:t>How Does BizTalk Use XML Namespaces?</a:t>
            </a:r>
            <a:endParaRPr lang="en-US" sz="4800" dirty="0"/>
          </a:p>
        </p:txBody>
      </p:sp>
      <p:sp>
        <p:nvSpPr>
          <p:cNvPr id="20" name="AutoShape 5"/>
          <p:cNvSpPr>
            <a:spLocks noChangeArrowheads="1"/>
          </p:cNvSpPr>
          <p:nvPr/>
        </p:nvSpPr>
        <p:spPr bwMode="auto">
          <a:xfrm>
            <a:off x="5397199" y="1702764"/>
            <a:ext cx="3385697" cy="4843635"/>
          </a:xfrm>
          <a:prstGeom prst="roundRect">
            <a:avLst>
              <a:gd name="adj" fmla="val 2931"/>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buClr>
                <a:srgbClr val="FFFFFF"/>
              </a:buClr>
            </a:pPr>
            <a:r>
              <a:rPr lang="en-US" sz="2000" dirty="0">
                <a:solidFill>
                  <a:srgbClr val="FFFFFF"/>
                </a:solidFill>
              </a:rPr>
              <a:t>BizTalk Server</a:t>
            </a:r>
          </a:p>
        </p:txBody>
      </p:sp>
      <p:sp>
        <p:nvSpPr>
          <p:cNvPr id="83" name="Text Box 60"/>
          <p:cNvSpPr txBox="1">
            <a:spLocks noChangeArrowheads="1"/>
          </p:cNvSpPr>
          <p:nvPr/>
        </p:nvSpPr>
        <p:spPr bwMode="auto">
          <a:xfrm>
            <a:off x="6414327" y="2465287"/>
            <a:ext cx="1902267" cy="1021822"/>
          </a:xfrm>
          <a:prstGeom prst="rect">
            <a:avLst/>
          </a:prstGeom>
          <a:noFill/>
          <a:ln w="9525" algn="ctr">
            <a:noFill/>
            <a:miter lim="800000"/>
            <a:headEnd/>
            <a:tailEnd/>
          </a:ln>
        </p:spPr>
        <p:txBody>
          <a:bodyPr anchor="ctr"/>
          <a:lstStyle/>
          <a:p>
            <a:pPr>
              <a:lnSpc>
                <a:spcPct val="90000"/>
              </a:lnSpc>
            </a:pPr>
            <a:r>
              <a:rPr lang="en-US" sz="1428" dirty="0">
                <a:solidFill>
                  <a:srgbClr val="FFFFFF"/>
                </a:solidFill>
              </a:rPr>
              <a:t>Schema A</a:t>
            </a:r>
            <a:br>
              <a:rPr lang="en-US" sz="1428" dirty="0">
                <a:solidFill>
                  <a:srgbClr val="FFFFFF"/>
                </a:solidFill>
              </a:rPr>
            </a:br>
            <a:r>
              <a:rPr lang="en-US" sz="1428" dirty="0">
                <a:solidFill>
                  <a:srgbClr val="FFFFFF"/>
                </a:solidFill>
              </a:rPr>
              <a:t>TargetNamespace=</a:t>
            </a:r>
            <a:br>
              <a:rPr lang="en-US" sz="1428" dirty="0">
                <a:solidFill>
                  <a:srgbClr val="FFFFFF"/>
                </a:solidFill>
              </a:rPr>
            </a:br>
            <a:r>
              <a:rPr lang="en-US" sz="1428" dirty="0">
                <a:solidFill>
                  <a:srgbClr val="FFFFFF"/>
                </a:solidFill>
              </a:rPr>
              <a:t>“NewOrders”</a:t>
            </a:r>
          </a:p>
        </p:txBody>
      </p:sp>
      <p:sp>
        <p:nvSpPr>
          <p:cNvPr id="137" name="Text Box 114"/>
          <p:cNvSpPr txBox="1">
            <a:spLocks noChangeArrowheads="1"/>
          </p:cNvSpPr>
          <p:nvPr/>
        </p:nvSpPr>
        <p:spPr bwMode="auto">
          <a:xfrm>
            <a:off x="6414327" y="3829775"/>
            <a:ext cx="2057701" cy="1021822"/>
          </a:xfrm>
          <a:prstGeom prst="rect">
            <a:avLst/>
          </a:prstGeom>
          <a:noFill/>
          <a:ln w="9525" algn="ctr">
            <a:noFill/>
            <a:miter lim="800000"/>
            <a:headEnd/>
            <a:tailEnd/>
          </a:ln>
        </p:spPr>
        <p:txBody>
          <a:bodyPr anchor="ctr"/>
          <a:lstStyle/>
          <a:p>
            <a:pPr>
              <a:lnSpc>
                <a:spcPct val="90000"/>
              </a:lnSpc>
            </a:pPr>
            <a:r>
              <a:rPr lang="en-US" sz="1428" dirty="0">
                <a:solidFill>
                  <a:srgbClr val="FFFFFF"/>
                </a:solidFill>
              </a:rPr>
              <a:t>Schema B</a:t>
            </a:r>
            <a:br>
              <a:rPr lang="en-US" sz="1428" dirty="0">
                <a:solidFill>
                  <a:srgbClr val="FFFFFF"/>
                </a:solidFill>
              </a:rPr>
            </a:br>
            <a:r>
              <a:rPr lang="en-US" sz="1428" dirty="0">
                <a:solidFill>
                  <a:srgbClr val="FFFFFF"/>
                </a:solidFill>
              </a:rPr>
              <a:t>TargetNamespace=</a:t>
            </a:r>
            <a:br>
              <a:rPr lang="en-US" sz="1428" dirty="0">
                <a:solidFill>
                  <a:srgbClr val="FFFFFF"/>
                </a:solidFill>
              </a:rPr>
            </a:br>
            <a:r>
              <a:rPr lang="en-US" sz="1428" dirty="0">
                <a:solidFill>
                  <a:srgbClr val="FFFFFF"/>
                </a:solidFill>
              </a:rPr>
              <a:t>“</a:t>
            </a:r>
            <a:r>
              <a:rPr lang="en-US" sz="1428" dirty="0" err="1">
                <a:solidFill>
                  <a:srgbClr val="FFFFFF"/>
                </a:solidFill>
              </a:rPr>
              <a:t>OrdersUpdate</a:t>
            </a:r>
            <a:r>
              <a:rPr lang="en-US" sz="1428" dirty="0">
                <a:solidFill>
                  <a:srgbClr val="FFFFFF"/>
                </a:solidFill>
              </a:rPr>
              <a:t>”</a:t>
            </a:r>
          </a:p>
        </p:txBody>
      </p:sp>
      <p:grpSp>
        <p:nvGrpSpPr>
          <p:cNvPr id="5" name="Group 4"/>
          <p:cNvGrpSpPr/>
          <p:nvPr/>
        </p:nvGrpSpPr>
        <p:grpSpPr>
          <a:xfrm>
            <a:off x="2565541" y="1931224"/>
            <a:ext cx="2558976" cy="1004843"/>
            <a:chOff x="2565541" y="1931224"/>
            <a:chExt cx="2558976" cy="1004843"/>
          </a:xfrm>
        </p:grpSpPr>
        <p:sp>
          <p:nvSpPr>
            <p:cNvPr id="139" name="AutoShape 4"/>
            <p:cNvSpPr>
              <a:spLocks noChangeArrowheads="1"/>
            </p:cNvSpPr>
            <p:nvPr/>
          </p:nvSpPr>
          <p:spPr bwMode="auto">
            <a:xfrm>
              <a:off x="2565541" y="1931224"/>
              <a:ext cx="2558976" cy="1004843"/>
            </a:xfrm>
            <a:prstGeom prst="roundRect">
              <a:avLst>
                <a:gd name="adj" fmla="val 4167"/>
              </a:avLst>
            </a:prstGeom>
            <a:solidFill>
              <a:srgbClr val="662D91"/>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defTabSz="914400"/>
              <a:r>
                <a:rPr lang="en-US" sz="1400" kern="0" dirty="0">
                  <a:solidFill>
                    <a:srgbClr val="FFFFFF"/>
                  </a:solidFill>
                  <a:latin typeface="Segoe UI (Body)"/>
                </a:rPr>
                <a:t>Message A</a:t>
              </a:r>
              <a:br>
                <a:rPr lang="en-US" sz="1400" kern="0" dirty="0">
                  <a:solidFill>
                    <a:srgbClr val="FFFFFF"/>
                  </a:solidFill>
                  <a:latin typeface="Segoe UI (Body)"/>
                </a:rPr>
              </a:br>
              <a:r>
                <a:rPr lang="en-US" sz="1400" kern="0" dirty="0">
                  <a:solidFill>
                    <a:srgbClr val="FFFFFF"/>
                  </a:solidFill>
                  <a:latin typeface="Segoe UI (Body)"/>
                </a:rPr>
                <a:t>TargetNamespace=</a:t>
              </a:r>
              <a:br>
                <a:rPr lang="en-US" sz="1400" kern="0" dirty="0">
                  <a:solidFill>
                    <a:srgbClr val="FFFFFF"/>
                  </a:solidFill>
                  <a:latin typeface="Segoe UI (Body)"/>
                </a:rPr>
              </a:br>
              <a:r>
                <a:rPr lang="en-US" sz="1400" kern="0" dirty="0">
                  <a:solidFill>
                    <a:srgbClr val="FFFFFF"/>
                  </a:solidFill>
                  <a:latin typeface="Segoe UI (Body)"/>
                </a:rPr>
                <a:t>“NewOrders”</a:t>
              </a:r>
            </a:p>
          </p:txBody>
        </p:sp>
        <p:pic>
          <p:nvPicPr>
            <p:cNvPr id="140" name="Picture 116" descr="Documen_Writing01"/>
            <p:cNvPicPr>
              <a:picLocks noChangeAspect="1" noChangeArrowheads="1"/>
            </p:cNvPicPr>
            <p:nvPr/>
          </p:nvPicPr>
          <p:blipFill>
            <a:blip r:embed="rId3" cstate="print"/>
            <a:srcRect/>
            <a:stretch>
              <a:fillRect/>
            </a:stretch>
          </p:blipFill>
          <p:spPr bwMode="auto">
            <a:xfrm>
              <a:off x="4421584" y="1999140"/>
              <a:ext cx="527948" cy="889077"/>
            </a:xfrm>
            <a:prstGeom prst="rect">
              <a:avLst/>
            </a:prstGeom>
            <a:noFill/>
            <a:ln w="9525">
              <a:noFill/>
              <a:miter lim="800000"/>
              <a:headEnd/>
              <a:tailEnd/>
            </a:ln>
          </p:spPr>
        </p:pic>
      </p:grpSp>
      <p:sp>
        <p:nvSpPr>
          <p:cNvPr id="142" name="AutoShape 3"/>
          <p:cNvSpPr>
            <a:spLocks noChangeArrowheads="1"/>
          </p:cNvSpPr>
          <p:nvPr/>
        </p:nvSpPr>
        <p:spPr bwMode="auto">
          <a:xfrm>
            <a:off x="2565541" y="3562743"/>
            <a:ext cx="2558976" cy="1004842"/>
          </a:xfrm>
          <a:prstGeom prst="roundRect">
            <a:avLst>
              <a:gd name="adj" fmla="val 4167"/>
            </a:avLst>
          </a:prstGeom>
          <a:solidFill>
            <a:srgbClr val="476794"/>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defTabSz="914400"/>
            <a:r>
              <a:rPr lang="en-US" sz="1400" kern="0" dirty="0">
                <a:solidFill>
                  <a:srgbClr val="FFFFFF"/>
                </a:solidFill>
                <a:latin typeface="Segoe UI (Body)"/>
              </a:rPr>
              <a:t>Message B</a:t>
            </a:r>
            <a:br>
              <a:rPr lang="en-US" sz="1400" kern="0" dirty="0">
                <a:solidFill>
                  <a:srgbClr val="FFFFFF"/>
                </a:solidFill>
                <a:latin typeface="Segoe UI (Body)"/>
              </a:rPr>
            </a:br>
            <a:r>
              <a:rPr lang="en-US" sz="1400" kern="0" dirty="0">
                <a:solidFill>
                  <a:srgbClr val="FFFFFF"/>
                </a:solidFill>
                <a:latin typeface="Segoe UI (Body)"/>
              </a:rPr>
              <a:t>TargetNamespace=</a:t>
            </a:r>
            <a:br>
              <a:rPr lang="en-US" sz="1400" kern="0" dirty="0">
                <a:solidFill>
                  <a:srgbClr val="FFFFFF"/>
                </a:solidFill>
                <a:latin typeface="Segoe UI (Body)"/>
              </a:rPr>
            </a:br>
            <a:r>
              <a:rPr lang="en-US" sz="1400" kern="0" dirty="0">
                <a:solidFill>
                  <a:srgbClr val="FFFFFF"/>
                </a:solidFill>
                <a:latin typeface="Segoe UI (Body)"/>
              </a:rPr>
              <a:t>“OrderUpdate”</a:t>
            </a:r>
          </a:p>
        </p:txBody>
      </p:sp>
      <p:pic>
        <p:nvPicPr>
          <p:cNvPr id="143" name="Picture 117" descr="Documen_Writing01"/>
          <p:cNvPicPr>
            <a:picLocks noChangeAspect="1" noChangeArrowheads="1"/>
          </p:cNvPicPr>
          <p:nvPr/>
        </p:nvPicPr>
        <p:blipFill>
          <a:blip r:embed="rId3" cstate="print"/>
          <a:srcRect/>
          <a:stretch>
            <a:fillRect/>
          </a:stretch>
        </p:blipFill>
        <p:spPr bwMode="auto">
          <a:xfrm>
            <a:off x="4421584" y="3607505"/>
            <a:ext cx="527948" cy="889077"/>
          </a:xfrm>
          <a:prstGeom prst="rect">
            <a:avLst/>
          </a:prstGeom>
          <a:noFill/>
          <a:ln w="9525">
            <a:noFill/>
            <a:miter lim="800000"/>
            <a:headEnd/>
            <a:tailEnd/>
          </a:ln>
        </p:spPr>
      </p:pic>
      <p:grpSp>
        <p:nvGrpSpPr>
          <p:cNvPr id="163" name="Group 162"/>
          <p:cNvGrpSpPr/>
          <p:nvPr/>
        </p:nvGrpSpPr>
        <p:grpSpPr>
          <a:xfrm>
            <a:off x="7442373" y="5043593"/>
            <a:ext cx="1250621" cy="1142862"/>
            <a:chOff x="5771202" y="3088746"/>
            <a:chExt cx="894070" cy="817031"/>
          </a:xfrm>
        </p:grpSpPr>
        <p:pic>
          <p:nvPicPr>
            <p:cNvPr id="164" name="Picture 163"/>
            <p:cNvPicPr>
              <a:picLocks noChangeAspect="1"/>
            </p:cNvPicPr>
            <p:nvPr/>
          </p:nvPicPr>
          <p:blipFill>
            <a:blip r:embed="rId4"/>
            <a:stretch>
              <a:fillRect/>
            </a:stretch>
          </p:blipFill>
          <p:spPr>
            <a:xfrm>
              <a:off x="5771202" y="3088746"/>
              <a:ext cx="894070" cy="817031"/>
            </a:xfrm>
            <a:prstGeom prst="rect">
              <a:avLst/>
            </a:prstGeom>
          </p:spPr>
        </p:pic>
        <p:pic>
          <p:nvPicPr>
            <p:cNvPr id="165" name="Picture 164"/>
            <p:cNvPicPr>
              <a:picLocks noChangeAspect="1"/>
            </p:cNvPicPr>
            <p:nvPr/>
          </p:nvPicPr>
          <p:blipFill>
            <a:blip r:embed="rId5"/>
            <a:stretch>
              <a:fillRect/>
            </a:stretch>
          </p:blipFill>
          <p:spPr>
            <a:xfrm>
              <a:off x="5816135" y="3604985"/>
              <a:ext cx="204508" cy="219571"/>
            </a:xfrm>
            <a:prstGeom prst="rect">
              <a:avLst/>
            </a:prstGeom>
          </p:spPr>
        </p:pic>
      </p:grpSp>
      <p:grpSp>
        <p:nvGrpSpPr>
          <p:cNvPr id="2" name="Group 1"/>
          <p:cNvGrpSpPr/>
          <p:nvPr/>
        </p:nvGrpSpPr>
        <p:grpSpPr>
          <a:xfrm>
            <a:off x="2565541" y="5129432"/>
            <a:ext cx="4898964" cy="1057023"/>
            <a:chOff x="2565541" y="5129432"/>
            <a:chExt cx="4898964" cy="1057023"/>
          </a:xfrm>
        </p:grpSpPr>
        <p:sp>
          <p:nvSpPr>
            <p:cNvPr id="145" name="AutoShape 2"/>
            <p:cNvSpPr>
              <a:spLocks noChangeArrowheads="1"/>
            </p:cNvSpPr>
            <p:nvPr/>
          </p:nvSpPr>
          <p:spPr bwMode="auto">
            <a:xfrm>
              <a:off x="2565541" y="5129432"/>
              <a:ext cx="2558976" cy="1004843"/>
            </a:xfrm>
            <a:prstGeom prst="roundRect">
              <a:avLst>
                <a:gd name="adj" fmla="val 4167"/>
              </a:avLst>
            </a:prstGeom>
            <a:solidFill>
              <a:srgbClr val="8A9ED8"/>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defTabSz="914400"/>
              <a:r>
                <a:rPr lang="en-US" sz="1400" kern="0" dirty="0">
                  <a:solidFill>
                    <a:srgbClr val="FFFFFF"/>
                  </a:solidFill>
                  <a:latin typeface="Segoe UI (Body)"/>
                </a:rPr>
                <a:t>Message C</a:t>
              </a:r>
              <a:br>
                <a:rPr lang="en-US" sz="1400" kern="0" dirty="0">
                  <a:solidFill>
                    <a:srgbClr val="FFFFFF"/>
                  </a:solidFill>
                  <a:latin typeface="Segoe UI (Body)"/>
                </a:rPr>
              </a:br>
              <a:r>
                <a:rPr lang="en-US" sz="1400" kern="0" dirty="0">
                  <a:solidFill>
                    <a:srgbClr val="FFFFFF"/>
                  </a:solidFill>
                  <a:latin typeface="Segoe UI (Body)"/>
                </a:rPr>
                <a:t>TargetNamespace=</a:t>
              </a:r>
              <a:br>
                <a:rPr lang="en-US" sz="1400" kern="0" dirty="0">
                  <a:solidFill>
                    <a:srgbClr val="FFFFFF"/>
                  </a:solidFill>
                  <a:latin typeface="Segoe UI (Body)"/>
                </a:rPr>
              </a:br>
              <a:r>
                <a:rPr lang="en-US" sz="1400" kern="0" dirty="0">
                  <a:solidFill>
                    <a:srgbClr val="FFFFFF"/>
                  </a:solidFill>
                  <a:latin typeface="Segoe UI (Body)"/>
                </a:rPr>
                <a:t>“Inventory”</a:t>
              </a:r>
            </a:p>
          </p:txBody>
        </p:sp>
        <p:pic>
          <p:nvPicPr>
            <p:cNvPr id="146" name="Picture 118" descr="Documen_Writing01"/>
            <p:cNvPicPr>
              <a:picLocks noChangeAspect="1" noChangeArrowheads="1"/>
            </p:cNvPicPr>
            <p:nvPr/>
          </p:nvPicPr>
          <p:blipFill>
            <a:blip r:embed="rId3" cstate="print"/>
            <a:srcRect/>
            <a:stretch>
              <a:fillRect/>
            </a:stretch>
          </p:blipFill>
          <p:spPr bwMode="auto">
            <a:xfrm>
              <a:off x="4421584" y="5174195"/>
              <a:ext cx="527948" cy="889077"/>
            </a:xfrm>
            <a:prstGeom prst="rect">
              <a:avLst/>
            </a:prstGeom>
            <a:noFill/>
            <a:ln w="9525">
              <a:noFill/>
              <a:miter lim="800000"/>
              <a:headEnd/>
              <a:tailEnd/>
            </a:ln>
          </p:spPr>
        </p:pic>
        <p:sp>
          <p:nvSpPr>
            <p:cNvPr id="150" name="Text Box 115"/>
            <p:cNvSpPr txBox="1">
              <a:spLocks noChangeArrowheads="1"/>
            </p:cNvSpPr>
            <p:nvPr/>
          </p:nvSpPr>
          <p:spPr bwMode="auto">
            <a:xfrm>
              <a:off x="6404416" y="5457674"/>
              <a:ext cx="1060089" cy="438364"/>
            </a:xfrm>
            <a:prstGeom prst="rect">
              <a:avLst/>
            </a:prstGeom>
            <a:noFill/>
            <a:ln w="9525" algn="ctr">
              <a:noFill/>
              <a:miter lim="800000"/>
              <a:headEnd/>
              <a:tailEnd/>
            </a:ln>
          </p:spPr>
          <p:txBody>
            <a:bodyPr anchor="ctr"/>
            <a:lstStyle/>
            <a:p>
              <a:pPr>
                <a:lnSpc>
                  <a:spcPct val="90000"/>
                </a:lnSpc>
              </a:pPr>
              <a:r>
                <a:rPr lang="en-US" sz="1428" dirty="0">
                  <a:solidFill>
                    <a:srgbClr val="FFFFFF"/>
                  </a:solidFill>
                </a:rPr>
                <a:t>No Match</a:t>
              </a:r>
            </a:p>
          </p:txBody>
        </p:sp>
        <p:pic>
          <p:nvPicPr>
            <p:cNvPr id="11" name="Picture 10"/>
            <p:cNvPicPr>
              <a:picLocks noChangeAspect="1"/>
            </p:cNvPicPr>
            <p:nvPr/>
          </p:nvPicPr>
          <p:blipFill>
            <a:blip r:embed="rId6"/>
            <a:stretch>
              <a:fillRect/>
            </a:stretch>
          </p:blipFill>
          <p:spPr>
            <a:xfrm>
              <a:off x="5665703" y="5262401"/>
              <a:ext cx="714475" cy="924054"/>
            </a:xfrm>
            <a:prstGeom prst="rect">
              <a:avLst/>
            </a:prstGeom>
          </p:spPr>
        </p:pic>
        <p:sp>
          <p:nvSpPr>
            <p:cNvPr id="153" name="Freeform 123"/>
            <p:cNvSpPr>
              <a:spLocks/>
            </p:cNvSpPr>
            <p:nvPr/>
          </p:nvSpPr>
          <p:spPr bwMode="auto">
            <a:xfrm rot="12090987" flipH="1">
              <a:off x="4955599" y="5519948"/>
              <a:ext cx="727555" cy="371992"/>
            </a:xfrm>
            <a:custGeom>
              <a:avLst/>
              <a:gdLst>
                <a:gd name="T0" fmla="*/ 10327 w 1205"/>
                <a:gd name="T1" fmla="*/ 20637 h 482"/>
                <a:gd name="T2" fmla="*/ 43692 w 1205"/>
                <a:gd name="T3" fmla="*/ 11112 h 482"/>
                <a:gd name="T4" fmla="*/ 77852 w 1205"/>
                <a:gd name="T5" fmla="*/ 5556 h 482"/>
                <a:gd name="T6" fmla="*/ 114395 w 1205"/>
                <a:gd name="T7" fmla="*/ 794 h 482"/>
                <a:gd name="T8" fmla="*/ 139816 w 1205"/>
                <a:gd name="T9" fmla="*/ 0 h 482"/>
                <a:gd name="T10" fmla="*/ 192247 w 1205"/>
                <a:gd name="T11" fmla="*/ 794 h 482"/>
                <a:gd name="T12" fmla="*/ 246267 w 1205"/>
                <a:gd name="T13" fmla="*/ 3969 h 482"/>
                <a:gd name="T14" fmla="*/ 301081 w 1205"/>
                <a:gd name="T15" fmla="*/ 12700 h 482"/>
                <a:gd name="T16" fmla="*/ 357484 w 1205"/>
                <a:gd name="T17" fmla="*/ 23812 h 482"/>
                <a:gd name="T18" fmla="*/ 386877 w 1205"/>
                <a:gd name="T19" fmla="*/ 30956 h 482"/>
                <a:gd name="T20" fmla="*/ 443280 w 1205"/>
                <a:gd name="T21" fmla="*/ 46831 h 482"/>
                <a:gd name="T22" fmla="*/ 499683 w 1205"/>
                <a:gd name="T23" fmla="*/ 65087 h 482"/>
                <a:gd name="T24" fmla="*/ 553703 w 1205"/>
                <a:gd name="T25" fmla="*/ 85725 h 482"/>
                <a:gd name="T26" fmla="*/ 607723 w 1205"/>
                <a:gd name="T27" fmla="*/ 107950 h 482"/>
                <a:gd name="T28" fmla="*/ 659360 w 1205"/>
                <a:gd name="T29" fmla="*/ 133350 h 482"/>
                <a:gd name="T30" fmla="*/ 707818 w 1205"/>
                <a:gd name="T31" fmla="*/ 158750 h 482"/>
                <a:gd name="T32" fmla="*/ 753894 w 1205"/>
                <a:gd name="T33" fmla="*/ 185737 h 482"/>
                <a:gd name="T34" fmla="*/ 795203 w 1205"/>
                <a:gd name="T35" fmla="*/ 215106 h 482"/>
                <a:gd name="T36" fmla="*/ 817447 w 1205"/>
                <a:gd name="T37" fmla="*/ 221456 h 482"/>
                <a:gd name="T38" fmla="*/ 831746 w 1205"/>
                <a:gd name="T39" fmla="*/ 184150 h 482"/>
                <a:gd name="T40" fmla="*/ 938197 w 1205"/>
                <a:gd name="T41" fmla="*/ 351631 h 482"/>
                <a:gd name="T42" fmla="*/ 923103 w 1205"/>
                <a:gd name="T43" fmla="*/ 372268 h 482"/>
                <a:gd name="T44" fmla="*/ 768988 w 1205"/>
                <a:gd name="T45" fmla="*/ 327818 h 482"/>
                <a:gd name="T46" fmla="*/ 754689 w 1205"/>
                <a:gd name="T47" fmla="*/ 300831 h 482"/>
                <a:gd name="T48" fmla="*/ 772166 w 1205"/>
                <a:gd name="T49" fmla="*/ 288131 h 482"/>
                <a:gd name="T50" fmla="*/ 758661 w 1205"/>
                <a:gd name="T51" fmla="*/ 275431 h 482"/>
                <a:gd name="T52" fmla="*/ 712585 w 1205"/>
                <a:gd name="T53" fmla="*/ 240506 h 482"/>
                <a:gd name="T54" fmla="*/ 681603 w 1205"/>
                <a:gd name="T55" fmla="*/ 218281 h 482"/>
                <a:gd name="T56" fmla="*/ 625200 w 1205"/>
                <a:gd name="T57" fmla="*/ 181769 h 482"/>
                <a:gd name="T58" fmla="*/ 580713 w 1205"/>
                <a:gd name="T59" fmla="*/ 154781 h 482"/>
                <a:gd name="T60" fmla="*/ 533049 w 1205"/>
                <a:gd name="T61" fmla="*/ 129381 h 482"/>
                <a:gd name="T62" fmla="*/ 480618 w 1205"/>
                <a:gd name="T63" fmla="*/ 105569 h 482"/>
                <a:gd name="T64" fmla="*/ 424214 w 1205"/>
                <a:gd name="T65" fmla="*/ 82550 h 482"/>
                <a:gd name="T66" fmla="*/ 365428 w 1205"/>
                <a:gd name="T67" fmla="*/ 61912 h 482"/>
                <a:gd name="T68" fmla="*/ 305053 w 1205"/>
                <a:gd name="T69" fmla="*/ 43656 h 482"/>
                <a:gd name="T70" fmla="*/ 239912 w 1205"/>
                <a:gd name="T71" fmla="*/ 29369 h 482"/>
                <a:gd name="T72" fmla="*/ 206546 w 1205"/>
                <a:gd name="T73" fmla="*/ 24606 h 482"/>
                <a:gd name="T74" fmla="*/ 173181 w 1205"/>
                <a:gd name="T75" fmla="*/ 21431 h 482"/>
                <a:gd name="T76" fmla="*/ 104068 w 1205"/>
                <a:gd name="T77" fmla="*/ 18256 h 482"/>
                <a:gd name="T78" fmla="*/ 69908 w 1205"/>
                <a:gd name="T79" fmla="*/ 18256 h 482"/>
                <a:gd name="T80" fmla="*/ 34954 w 1205"/>
                <a:gd name="T81" fmla="*/ 20637 h 482"/>
                <a:gd name="T82" fmla="*/ 0 w 1205"/>
                <a:gd name="T83" fmla="*/ 23812 h 4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5"/>
                <a:gd name="T127" fmla="*/ 0 h 482"/>
                <a:gd name="T128" fmla="*/ 1205 w 1205"/>
                <a:gd name="T129" fmla="*/ 482 h 4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5" h="482">
                  <a:moveTo>
                    <a:pt x="0" y="30"/>
                  </a:moveTo>
                  <a:lnTo>
                    <a:pt x="13" y="26"/>
                  </a:lnTo>
                  <a:lnTo>
                    <a:pt x="26" y="21"/>
                  </a:lnTo>
                  <a:lnTo>
                    <a:pt x="55" y="14"/>
                  </a:lnTo>
                  <a:lnTo>
                    <a:pt x="84" y="8"/>
                  </a:lnTo>
                  <a:lnTo>
                    <a:pt x="98" y="7"/>
                  </a:lnTo>
                  <a:lnTo>
                    <a:pt x="113" y="4"/>
                  </a:lnTo>
                  <a:lnTo>
                    <a:pt x="144" y="1"/>
                  </a:lnTo>
                  <a:lnTo>
                    <a:pt x="160" y="1"/>
                  </a:lnTo>
                  <a:lnTo>
                    <a:pt x="176" y="0"/>
                  </a:lnTo>
                  <a:lnTo>
                    <a:pt x="208" y="0"/>
                  </a:lnTo>
                  <a:lnTo>
                    <a:pt x="242" y="1"/>
                  </a:lnTo>
                  <a:lnTo>
                    <a:pt x="275" y="2"/>
                  </a:lnTo>
                  <a:lnTo>
                    <a:pt x="310" y="5"/>
                  </a:lnTo>
                  <a:lnTo>
                    <a:pt x="344" y="11"/>
                  </a:lnTo>
                  <a:lnTo>
                    <a:pt x="379" y="16"/>
                  </a:lnTo>
                  <a:lnTo>
                    <a:pt x="416" y="23"/>
                  </a:lnTo>
                  <a:lnTo>
                    <a:pt x="450" y="30"/>
                  </a:lnTo>
                  <a:lnTo>
                    <a:pt x="469" y="34"/>
                  </a:lnTo>
                  <a:lnTo>
                    <a:pt x="487" y="39"/>
                  </a:lnTo>
                  <a:lnTo>
                    <a:pt x="521" y="49"/>
                  </a:lnTo>
                  <a:lnTo>
                    <a:pt x="558" y="59"/>
                  </a:lnTo>
                  <a:lnTo>
                    <a:pt x="592" y="69"/>
                  </a:lnTo>
                  <a:lnTo>
                    <a:pt x="629" y="82"/>
                  </a:lnTo>
                  <a:lnTo>
                    <a:pt x="663" y="94"/>
                  </a:lnTo>
                  <a:lnTo>
                    <a:pt x="697" y="108"/>
                  </a:lnTo>
                  <a:lnTo>
                    <a:pt x="731" y="121"/>
                  </a:lnTo>
                  <a:lnTo>
                    <a:pt x="765" y="136"/>
                  </a:lnTo>
                  <a:lnTo>
                    <a:pt x="798" y="152"/>
                  </a:lnTo>
                  <a:lnTo>
                    <a:pt x="830" y="168"/>
                  </a:lnTo>
                  <a:lnTo>
                    <a:pt x="860" y="184"/>
                  </a:lnTo>
                  <a:lnTo>
                    <a:pt x="891" y="200"/>
                  </a:lnTo>
                  <a:lnTo>
                    <a:pt x="920" y="217"/>
                  </a:lnTo>
                  <a:lnTo>
                    <a:pt x="949" y="234"/>
                  </a:lnTo>
                  <a:lnTo>
                    <a:pt x="975" y="252"/>
                  </a:lnTo>
                  <a:lnTo>
                    <a:pt x="1001" y="271"/>
                  </a:lnTo>
                  <a:lnTo>
                    <a:pt x="1026" y="288"/>
                  </a:lnTo>
                  <a:lnTo>
                    <a:pt x="1029" y="279"/>
                  </a:lnTo>
                  <a:lnTo>
                    <a:pt x="1036" y="259"/>
                  </a:lnTo>
                  <a:lnTo>
                    <a:pt x="1047" y="232"/>
                  </a:lnTo>
                  <a:lnTo>
                    <a:pt x="1127" y="358"/>
                  </a:lnTo>
                  <a:lnTo>
                    <a:pt x="1181" y="443"/>
                  </a:lnTo>
                  <a:lnTo>
                    <a:pt x="1205" y="482"/>
                  </a:lnTo>
                  <a:lnTo>
                    <a:pt x="1162" y="469"/>
                  </a:lnTo>
                  <a:lnTo>
                    <a:pt x="1065" y="442"/>
                  </a:lnTo>
                  <a:lnTo>
                    <a:pt x="968" y="413"/>
                  </a:lnTo>
                  <a:lnTo>
                    <a:pt x="923" y="400"/>
                  </a:lnTo>
                  <a:lnTo>
                    <a:pt x="950" y="379"/>
                  </a:lnTo>
                  <a:lnTo>
                    <a:pt x="966" y="369"/>
                  </a:lnTo>
                  <a:lnTo>
                    <a:pt x="972" y="363"/>
                  </a:lnTo>
                  <a:lnTo>
                    <a:pt x="965" y="356"/>
                  </a:lnTo>
                  <a:lnTo>
                    <a:pt x="955" y="347"/>
                  </a:lnTo>
                  <a:lnTo>
                    <a:pt x="930" y="327"/>
                  </a:lnTo>
                  <a:lnTo>
                    <a:pt x="897" y="303"/>
                  </a:lnTo>
                  <a:lnTo>
                    <a:pt x="878" y="289"/>
                  </a:lnTo>
                  <a:lnTo>
                    <a:pt x="858" y="275"/>
                  </a:lnTo>
                  <a:lnTo>
                    <a:pt x="811" y="243"/>
                  </a:lnTo>
                  <a:lnTo>
                    <a:pt x="787" y="229"/>
                  </a:lnTo>
                  <a:lnTo>
                    <a:pt x="759" y="211"/>
                  </a:lnTo>
                  <a:lnTo>
                    <a:pt x="731" y="195"/>
                  </a:lnTo>
                  <a:lnTo>
                    <a:pt x="701" y="179"/>
                  </a:lnTo>
                  <a:lnTo>
                    <a:pt x="671" y="163"/>
                  </a:lnTo>
                  <a:lnTo>
                    <a:pt x="639" y="147"/>
                  </a:lnTo>
                  <a:lnTo>
                    <a:pt x="605" y="133"/>
                  </a:lnTo>
                  <a:lnTo>
                    <a:pt x="571" y="117"/>
                  </a:lnTo>
                  <a:lnTo>
                    <a:pt x="534" y="104"/>
                  </a:lnTo>
                  <a:lnTo>
                    <a:pt x="498" y="89"/>
                  </a:lnTo>
                  <a:lnTo>
                    <a:pt x="460" y="78"/>
                  </a:lnTo>
                  <a:lnTo>
                    <a:pt x="423" y="66"/>
                  </a:lnTo>
                  <a:lnTo>
                    <a:pt x="384" y="55"/>
                  </a:lnTo>
                  <a:lnTo>
                    <a:pt x="343" y="46"/>
                  </a:lnTo>
                  <a:lnTo>
                    <a:pt x="302" y="37"/>
                  </a:lnTo>
                  <a:lnTo>
                    <a:pt x="281" y="34"/>
                  </a:lnTo>
                  <a:lnTo>
                    <a:pt x="260" y="31"/>
                  </a:lnTo>
                  <a:lnTo>
                    <a:pt x="239" y="29"/>
                  </a:lnTo>
                  <a:lnTo>
                    <a:pt x="218" y="27"/>
                  </a:lnTo>
                  <a:lnTo>
                    <a:pt x="175" y="24"/>
                  </a:lnTo>
                  <a:lnTo>
                    <a:pt x="131" y="23"/>
                  </a:lnTo>
                  <a:lnTo>
                    <a:pt x="110" y="23"/>
                  </a:lnTo>
                  <a:lnTo>
                    <a:pt x="88" y="23"/>
                  </a:lnTo>
                  <a:lnTo>
                    <a:pt x="66" y="24"/>
                  </a:lnTo>
                  <a:lnTo>
                    <a:pt x="44" y="26"/>
                  </a:lnTo>
                  <a:lnTo>
                    <a:pt x="21" y="27"/>
                  </a:lnTo>
                  <a:lnTo>
                    <a:pt x="0" y="30"/>
                  </a:lnTo>
                  <a:close/>
                </a:path>
              </a:pathLst>
            </a:custGeom>
            <a:solidFill>
              <a:srgbClr val="FF0000">
                <a:alpha val="74901"/>
              </a:srgbClr>
            </a:solidFill>
            <a:ln w="9525">
              <a:noFill/>
              <a:round/>
              <a:headEnd/>
              <a:tailEnd/>
            </a:ln>
          </p:spPr>
          <p:txBody>
            <a:bodyPr/>
            <a:lstStyle/>
            <a:p>
              <a:endParaRPr lang="en-US" sz="1122">
                <a:solidFill>
                  <a:srgbClr val="FFFFFF"/>
                </a:solidFill>
              </a:endParaRPr>
            </a:p>
          </p:txBody>
        </p:sp>
      </p:grpSp>
      <p:grpSp>
        <p:nvGrpSpPr>
          <p:cNvPr id="218" name="Group 217"/>
          <p:cNvGrpSpPr/>
          <p:nvPr/>
        </p:nvGrpSpPr>
        <p:grpSpPr>
          <a:xfrm>
            <a:off x="5628734" y="2453029"/>
            <a:ext cx="854575" cy="1150508"/>
            <a:chOff x="382588" y="2236788"/>
            <a:chExt cx="1194492" cy="1608137"/>
          </a:xfrm>
          <a:effectLst/>
        </p:grpSpPr>
        <p:sp>
          <p:nvSpPr>
            <p:cNvPr id="219" name="Line 77"/>
            <p:cNvSpPr>
              <a:spLocks noChangeShapeType="1"/>
            </p:cNvSpPr>
            <p:nvPr/>
          </p:nvSpPr>
          <p:spPr bwMode="auto">
            <a:xfrm flipH="1">
              <a:off x="1341438" y="2503488"/>
              <a:ext cx="52387" cy="1587"/>
            </a:xfrm>
            <a:prstGeom prst="line">
              <a:avLst/>
            </a:prstGeom>
            <a:noFill/>
            <a:ln w="12700" cap="rnd">
              <a:solidFill>
                <a:srgbClr val="4D4D4D"/>
              </a:solidFill>
              <a:prstDash val="sysDot"/>
              <a:round/>
              <a:headEnd/>
              <a:tailEnd/>
            </a:ln>
          </p:spPr>
          <p:txBody>
            <a:bodyPr wrap="none" anchor="ctr"/>
            <a:lstStyle/>
            <a:p>
              <a:pPr defTabSz="914400">
                <a:defRPr/>
              </a:pPr>
              <a:endParaRPr lang="en-US" sz="1100" kern="0" smtClean="0">
                <a:solidFill>
                  <a:srgbClr val="505050"/>
                </a:solidFill>
              </a:endParaRPr>
            </a:p>
          </p:txBody>
        </p:sp>
        <p:sp>
          <p:nvSpPr>
            <p:cNvPr id="220" name="Line 79"/>
            <p:cNvSpPr>
              <a:spLocks noChangeShapeType="1"/>
            </p:cNvSpPr>
            <p:nvPr/>
          </p:nvSpPr>
          <p:spPr bwMode="auto">
            <a:xfrm>
              <a:off x="1479550" y="2566988"/>
              <a:ext cx="0" cy="579437"/>
            </a:xfrm>
            <a:prstGeom prst="line">
              <a:avLst/>
            </a:prstGeom>
            <a:noFill/>
            <a:ln w="12700" cap="rnd">
              <a:solidFill>
                <a:srgbClr val="4D4D4D"/>
              </a:solidFill>
              <a:prstDash val="sysDot"/>
              <a:round/>
              <a:headEnd/>
              <a:tailEnd/>
            </a:ln>
          </p:spPr>
          <p:txBody>
            <a:bodyPr wrap="none" anchor="ctr"/>
            <a:lstStyle/>
            <a:p>
              <a:pPr defTabSz="914400">
                <a:defRPr/>
              </a:pPr>
              <a:endParaRPr lang="en-US" sz="1100" kern="0" smtClean="0">
                <a:solidFill>
                  <a:srgbClr val="505050"/>
                </a:solidFill>
              </a:endParaRPr>
            </a:p>
          </p:txBody>
        </p:sp>
        <p:grpSp>
          <p:nvGrpSpPr>
            <p:cNvPr id="221" name="Group 80"/>
            <p:cNvGrpSpPr>
              <a:grpSpLocks/>
            </p:cNvGrpSpPr>
            <p:nvPr/>
          </p:nvGrpSpPr>
          <p:grpSpPr bwMode="auto">
            <a:xfrm>
              <a:off x="1254125" y="2463800"/>
              <a:ext cx="82550" cy="76200"/>
              <a:chOff x="834" y="1956"/>
              <a:chExt cx="58" cy="58"/>
            </a:xfrm>
          </p:grpSpPr>
          <p:sp>
            <p:nvSpPr>
              <p:cNvPr id="303" name="Rectangle 81"/>
              <p:cNvSpPr>
                <a:spLocks noChangeArrowheads="1"/>
              </p:cNvSpPr>
              <p:nvPr/>
            </p:nvSpPr>
            <p:spPr bwMode="auto">
              <a:xfrm>
                <a:off x="834" y="1956"/>
                <a:ext cx="58" cy="58"/>
              </a:xfrm>
              <a:prstGeom prst="rect">
                <a:avLst/>
              </a:prstGeom>
              <a:solidFill>
                <a:srgbClr val="FFFFFF"/>
              </a:solidFill>
              <a:ln w="9525" algn="ctr">
                <a:solidFill>
                  <a:srgbClr val="4D4D4D"/>
                </a:solidFill>
                <a:miter lim="800000"/>
                <a:headEnd/>
                <a:tailEnd/>
              </a:ln>
            </p:spPr>
            <p:txBody>
              <a:bodyPr wrap="none" anchor="ctr"/>
              <a:lstStyle/>
              <a:p>
                <a:pPr defTabSz="914400">
                  <a:defRPr/>
                </a:pPr>
                <a:endParaRPr lang="en-US" sz="1100" kern="0" smtClean="0">
                  <a:solidFill>
                    <a:srgbClr val="505050"/>
                  </a:solidFill>
                </a:endParaRPr>
              </a:p>
            </p:txBody>
          </p:sp>
          <p:sp>
            <p:nvSpPr>
              <p:cNvPr id="304" name="Line 82"/>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defTabSz="914400">
                  <a:defRPr/>
                </a:pPr>
                <a:endParaRPr lang="en-US" sz="1100" kern="0" smtClean="0">
                  <a:solidFill>
                    <a:srgbClr val="505050"/>
                  </a:solidFill>
                </a:endParaRPr>
              </a:p>
            </p:txBody>
          </p:sp>
        </p:grpSp>
        <p:sp>
          <p:nvSpPr>
            <p:cNvPr id="222" name="AutoShape 92"/>
            <p:cNvSpPr>
              <a:spLocks noChangeArrowheads="1"/>
            </p:cNvSpPr>
            <p:nvPr/>
          </p:nvSpPr>
          <p:spPr bwMode="auto">
            <a:xfrm>
              <a:off x="382588" y="2236788"/>
              <a:ext cx="1093787" cy="1608137"/>
            </a:xfrm>
            <a:prstGeom prst="roundRect">
              <a:avLst>
                <a:gd name="adj" fmla="val 4167"/>
              </a:avLst>
            </a:prstGeom>
            <a:solidFill>
              <a:srgbClr val="DEE7F1"/>
            </a:solidFill>
            <a:ln w="9525" algn="ctr">
              <a:solidFill>
                <a:srgbClr val="4D4D4D"/>
              </a:solidFill>
              <a:round/>
              <a:headEnd/>
              <a:tailEnd/>
            </a:ln>
            <a:effectLst>
              <a:outerShdw dist="35921" dir="2700000" algn="ctr" rotWithShape="0">
                <a:srgbClr val="AFAFAF"/>
              </a:outerShdw>
            </a:effectLst>
          </p:spPr>
          <p:txBody>
            <a:bodyPr/>
            <a:lstStyle/>
            <a:p>
              <a:pPr defTabSz="914400">
                <a:lnSpc>
                  <a:spcPct val="90000"/>
                </a:lnSpc>
                <a:spcBef>
                  <a:spcPct val="40000"/>
                </a:spcBef>
                <a:defRPr/>
              </a:pPr>
              <a:endParaRPr lang="en-US" sz="1100" kern="0">
                <a:solidFill>
                  <a:srgbClr val="505050"/>
                </a:solidFill>
              </a:endParaRPr>
            </a:p>
          </p:txBody>
        </p:sp>
        <p:grpSp>
          <p:nvGrpSpPr>
            <p:cNvPr id="223" name="Group 93"/>
            <p:cNvGrpSpPr>
              <a:grpSpLocks/>
            </p:cNvGrpSpPr>
            <p:nvPr/>
          </p:nvGrpSpPr>
          <p:grpSpPr bwMode="auto">
            <a:xfrm>
              <a:off x="774698" y="2927356"/>
              <a:ext cx="692108" cy="267947"/>
              <a:chOff x="826" y="1294"/>
              <a:chExt cx="518" cy="207"/>
            </a:xfrm>
          </p:grpSpPr>
          <p:grpSp>
            <p:nvGrpSpPr>
              <p:cNvPr id="294" name="Group 94"/>
              <p:cNvGrpSpPr>
                <a:grpSpLocks/>
              </p:cNvGrpSpPr>
              <p:nvPr/>
            </p:nvGrpSpPr>
            <p:grpSpPr bwMode="auto">
              <a:xfrm>
                <a:off x="826" y="1294"/>
                <a:ext cx="115" cy="144"/>
                <a:chOff x="883" y="1396"/>
                <a:chExt cx="115" cy="144"/>
              </a:xfrm>
            </p:grpSpPr>
            <p:sp>
              <p:nvSpPr>
                <p:cNvPr id="296" name="AutoShape 95"/>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1100" kern="0">
                    <a:solidFill>
                      <a:srgbClr val="505050"/>
                    </a:solidFill>
                  </a:endParaRPr>
                </a:p>
              </p:txBody>
            </p:sp>
            <p:sp>
              <p:nvSpPr>
                <p:cNvPr id="297" name="Line 96"/>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98" name="Line 97"/>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99" name="Line 9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300" name="Line 9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301" name="Line 10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302" name="Line 10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grpSp>
          <p:sp>
            <p:nvSpPr>
              <p:cNvPr id="295" name="Text Box 102"/>
              <p:cNvSpPr txBox="1">
                <a:spLocks noChangeArrowheads="1"/>
              </p:cNvSpPr>
              <p:nvPr/>
            </p:nvSpPr>
            <p:spPr bwMode="auto">
              <a:xfrm>
                <a:off x="913" y="1312"/>
                <a:ext cx="431" cy="18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ItemID</a:t>
                </a:r>
              </a:p>
            </p:txBody>
          </p:sp>
        </p:grpSp>
        <p:grpSp>
          <p:nvGrpSpPr>
            <p:cNvPr id="224" name="Group 103"/>
            <p:cNvGrpSpPr>
              <a:grpSpLocks/>
            </p:cNvGrpSpPr>
            <p:nvPr/>
          </p:nvGrpSpPr>
          <p:grpSpPr bwMode="auto">
            <a:xfrm>
              <a:off x="774701" y="3140081"/>
              <a:ext cx="542566" cy="267947"/>
              <a:chOff x="826" y="1294"/>
              <a:chExt cx="406" cy="207"/>
            </a:xfrm>
          </p:grpSpPr>
          <p:grpSp>
            <p:nvGrpSpPr>
              <p:cNvPr id="285" name="Group 104"/>
              <p:cNvGrpSpPr>
                <a:grpSpLocks/>
              </p:cNvGrpSpPr>
              <p:nvPr/>
            </p:nvGrpSpPr>
            <p:grpSpPr bwMode="auto">
              <a:xfrm>
                <a:off x="826" y="1294"/>
                <a:ext cx="115" cy="144"/>
                <a:chOff x="883" y="1396"/>
                <a:chExt cx="115" cy="144"/>
              </a:xfrm>
            </p:grpSpPr>
            <p:sp>
              <p:nvSpPr>
                <p:cNvPr id="287" name="AutoShape 105"/>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1100" kern="0">
                    <a:solidFill>
                      <a:srgbClr val="505050"/>
                    </a:solidFill>
                  </a:endParaRPr>
                </a:p>
              </p:txBody>
            </p:sp>
            <p:sp>
              <p:nvSpPr>
                <p:cNvPr id="288" name="Line 106"/>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89" name="Line 107"/>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90" name="Line 10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91" name="Line 10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92" name="Line 11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93" name="Line 11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grpSp>
          <p:sp>
            <p:nvSpPr>
              <p:cNvPr id="286" name="Text Box 112"/>
              <p:cNvSpPr txBox="1">
                <a:spLocks noChangeArrowheads="1"/>
              </p:cNvSpPr>
              <p:nvPr/>
            </p:nvSpPr>
            <p:spPr bwMode="auto">
              <a:xfrm>
                <a:off x="913" y="1312"/>
                <a:ext cx="319" cy="18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Qty</a:t>
                </a:r>
              </a:p>
            </p:txBody>
          </p:sp>
        </p:grpSp>
        <p:grpSp>
          <p:nvGrpSpPr>
            <p:cNvPr id="225" name="Group 113"/>
            <p:cNvGrpSpPr>
              <a:grpSpLocks/>
            </p:cNvGrpSpPr>
            <p:nvPr/>
          </p:nvGrpSpPr>
          <p:grpSpPr bwMode="auto">
            <a:xfrm>
              <a:off x="774702" y="3351214"/>
              <a:ext cx="802378" cy="267866"/>
              <a:chOff x="826" y="1294"/>
              <a:chExt cx="601" cy="208"/>
            </a:xfrm>
          </p:grpSpPr>
          <p:grpSp>
            <p:nvGrpSpPr>
              <p:cNvPr id="276" name="Group 114"/>
              <p:cNvGrpSpPr>
                <a:grpSpLocks/>
              </p:cNvGrpSpPr>
              <p:nvPr/>
            </p:nvGrpSpPr>
            <p:grpSpPr bwMode="auto">
              <a:xfrm>
                <a:off x="826" y="1294"/>
                <a:ext cx="115" cy="144"/>
                <a:chOff x="883" y="1396"/>
                <a:chExt cx="115" cy="144"/>
              </a:xfrm>
            </p:grpSpPr>
            <p:sp>
              <p:nvSpPr>
                <p:cNvPr id="278" name="AutoShape 11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1100" kern="0">
                    <a:solidFill>
                      <a:srgbClr val="505050"/>
                    </a:solidFill>
                  </a:endParaRPr>
                </a:p>
              </p:txBody>
            </p:sp>
            <p:sp>
              <p:nvSpPr>
                <p:cNvPr id="279" name="Line 116"/>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80" name="Line 117"/>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81" name="Line 11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82" name="Line 11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83" name="Line 12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84" name="Line 12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grpSp>
          <p:sp>
            <p:nvSpPr>
              <p:cNvPr id="277" name="Text Box 122"/>
              <p:cNvSpPr txBox="1">
                <a:spLocks noChangeArrowheads="1"/>
              </p:cNvSpPr>
              <p:nvPr/>
            </p:nvSpPr>
            <p:spPr bwMode="auto">
              <a:xfrm>
                <a:off x="913" y="1312"/>
                <a:ext cx="514" cy="190"/>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UnitPrice</a:t>
                </a:r>
              </a:p>
            </p:txBody>
          </p:sp>
        </p:grpSp>
        <p:grpSp>
          <p:nvGrpSpPr>
            <p:cNvPr id="226" name="Group 123"/>
            <p:cNvGrpSpPr>
              <a:grpSpLocks/>
            </p:cNvGrpSpPr>
            <p:nvPr/>
          </p:nvGrpSpPr>
          <p:grpSpPr bwMode="auto">
            <a:xfrm>
              <a:off x="574673" y="2301870"/>
              <a:ext cx="711097" cy="267719"/>
              <a:chOff x="822" y="1082"/>
              <a:chExt cx="533" cy="206"/>
            </a:xfrm>
          </p:grpSpPr>
          <p:grpSp>
            <p:nvGrpSpPr>
              <p:cNvPr id="268" name="Group 124"/>
              <p:cNvGrpSpPr>
                <a:grpSpLocks/>
              </p:cNvGrpSpPr>
              <p:nvPr/>
            </p:nvGrpSpPr>
            <p:grpSpPr bwMode="auto">
              <a:xfrm>
                <a:off x="822" y="1082"/>
                <a:ext cx="115" cy="144"/>
                <a:chOff x="2313" y="1620"/>
                <a:chExt cx="246" cy="324"/>
              </a:xfrm>
            </p:grpSpPr>
            <p:sp>
              <p:nvSpPr>
                <p:cNvPr id="270" name="AutoShape 125"/>
                <p:cNvSpPr>
                  <a:spLocks noChangeArrowheads="1"/>
                </p:cNvSpPr>
                <p:nvPr/>
              </p:nvSpPr>
              <p:spPr bwMode="auto">
                <a:xfrm flipV="1">
                  <a:off x="2313" y="1620"/>
                  <a:ext cx="247" cy="32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1100" kern="0">
                    <a:solidFill>
                      <a:srgbClr val="505050"/>
                    </a:solidFill>
                  </a:endParaRPr>
                </a:p>
              </p:txBody>
            </p:sp>
            <p:sp>
              <p:nvSpPr>
                <p:cNvPr id="271" name="Line 126"/>
                <p:cNvSpPr>
                  <a:spLocks noChangeShapeType="1"/>
                </p:cNvSpPr>
                <p:nvPr/>
              </p:nvSpPr>
              <p:spPr bwMode="auto">
                <a:xfrm>
                  <a:off x="2333" y="1895"/>
                  <a:ext cx="205"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72" name="Line 127"/>
                <p:cNvSpPr>
                  <a:spLocks noChangeShapeType="1"/>
                </p:cNvSpPr>
                <p:nvPr/>
              </p:nvSpPr>
              <p:spPr bwMode="auto">
                <a:xfrm>
                  <a:off x="2333" y="1838"/>
                  <a:ext cx="205"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73" name="Line 128"/>
                <p:cNvSpPr>
                  <a:spLocks noChangeShapeType="1"/>
                </p:cNvSpPr>
                <p:nvPr/>
              </p:nvSpPr>
              <p:spPr bwMode="auto">
                <a:xfrm>
                  <a:off x="2333" y="1782"/>
                  <a:ext cx="205"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74" name="Line 129"/>
                <p:cNvSpPr>
                  <a:spLocks noChangeShapeType="1"/>
                </p:cNvSpPr>
                <p:nvPr/>
              </p:nvSpPr>
              <p:spPr bwMode="auto">
                <a:xfrm>
                  <a:off x="2333" y="1725"/>
                  <a:ext cx="205"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75" name="Line 130"/>
                <p:cNvSpPr>
                  <a:spLocks noChangeShapeType="1"/>
                </p:cNvSpPr>
                <p:nvPr/>
              </p:nvSpPr>
              <p:spPr bwMode="auto">
                <a:xfrm>
                  <a:off x="2333" y="1669"/>
                  <a:ext cx="154"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grpSp>
          <p:sp>
            <p:nvSpPr>
              <p:cNvPr id="269" name="Text Box 131"/>
              <p:cNvSpPr txBox="1">
                <a:spLocks noChangeArrowheads="1"/>
              </p:cNvSpPr>
              <p:nvPr/>
            </p:nvSpPr>
            <p:spPr bwMode="auto">
              <a:xfrm>
                <a:off x="911" y="1099"/>
                <a:ext cx="444" cy="18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Record</a:t>
                </a:r>
              </a:p>
            </p:txBody>
          </p:sp>
        </p:grpSp>
        <p:grpSp>
          <p:nvGrpSpPr>
            <p:cNvPr id="227" name="Group 132"/>
            <p:cNvGrpSpPr>
              <a:grpSpLocks/>
            </p:cNvGrpSpPr>
            <p:nvPr/>
          </p:nvGrpSpPr>
          <p:grpSpPr bwMode="auto">
            <a:xfrm>
              <a:off x="771528" y="2503494"/>
              <a:ext cx="516690" cy="267946"/>
              <a:chOff x="826" y="1294"/>
              <a:chExt cx="386" cy="207"/>
            </a:xfrm>
          </p:grpSpPr>
          <p:grpSp>
            <p:nvGrpSpPr>
              <p:cNvPr id="259" name="Group 133"/>
              <p:cNvGrpSpPr>
                <a:grpSpLocks/>
              </p:cNvGrpSpPr>
              <p:nvPr/>
            </p:nvGrpSpPr>
            <p:grpSpPr bwMode="auto">
              <a:xfrm>
                <a:off x="826" y="1294"/>
                <a:ext cx="115" cy="144"/>
                <a:chOff x="883" y="1396"/>
                <a:chExt cx="115" cy="144"/>
              </a:xfrm>
            </p:grpSpPr>
            <p:sp>
              <p:nvSpPr>
                <p:cNvPr id="261" name="AutoShape 134"/>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1100" kern="0">
                    <a:solidFill>
                      <a:srgbClr val="505050"/>
                    </a:solidFill>
                  </a:endParaRPr>
                </a:p>
              </p:txBody>
            </p:sp>
            <p:sp>
              <p:nvSpPr>
                <p:cNvPr id="262" name="Line 135"/>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63" name="Line 136"/>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64" name="Line 1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65" name="Line 1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66" name="Line 1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67" name="Line 1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grpSp>
          <p:sp>
            <p:nvSpPr>
              <p:cNvPr id="260" name="Text Box 141"/>
              <p:cNvSpPr txBox="1">
                <a:spLocks noChangeArrowheads="1"/>
              </p:cNvSpPr>
              <p:nvPr/>
            </p:nvSpPr>
            <p:spPr bwMode="auto">
              <a:xfrm>
                <a:off x="914" y="1312"/>
                <a:ext cx="298" cy="18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dirty="0" smtClean="0">
                    <a:solidFill>
                      <a:srgbClr val="505050"/>
                    </a:solidFill>
                  </a:rPr>
                  <a:t>PO</a:t>
                </a:r>
              </a:p>
            </p:txBody>
          </p:sp>
        </p:grpSp>
        <p:grpSp>
          <p:nvGrpSpPr>
            <p:cNvPr id="228" name="Group 142"/>
            <p:cNvGrpSpPr>
              <a:grpSpLocks/>
            </p:cNvGrpSpPr>
            <p:nvPr/>
          </p:nvGrpSpPr>
          <p:grpSpPr bwMode="auto">
            <a:xfrm>
              <a:off x="434975" y="2374900"/>
              <a:ext cx="77788" cy="74613"/>
              <a:chOff x="834" y="1956"/>
              <a:chExt cx="58" cy="58"/>
            </a:xfrm>
          </p:grpSpPr>
          <p:sp>
            <p:nvSpPr>
              <p:cNvPr id="257" name="Rectangle 143"/>
              <p:cNvSpPr>
                <a:spLocks noChangeArrowheads="1"/>
              </p:cNvSpPr>
              <p:nvPr/>
            </p:nvSpPr>
            <p:spPr bwMode="auto">
              <a:xfrm>
                <a:off x="834" y="1956"/>
                <a:ext cx="58" cy="58"/>
              </a:xfrm>
              <a:prstGeom prst="rect">
                <a:avLst/>
              </a:prstGeom>
              <a:solidFill>
                <a:srgbClr val="FFFFFF"/>
              </a:solidFill>
              <a:ln w="9525" algn="ctr">
                <a:solidFill>
                  <a:srgbClr val="4D4D4D"/>
                </a:solidFill>
                <a:miter lim="800000"/>
                <a:headEnd/>
                <a:tailEnd/>
              </a:ln>
            </p:spPr>
            <p:txBody>
              <a:bodyPr wrap="none" anchor="ctr"/>
              <a:lstStyle/>
              <a:p>
                <a:pPr defTabSz="914400">
                  <a:defRPr/>
                </a:pPr>
                <a:endParaRPr lang="en-US" sz="1100" kern="0" smtClean="0">
                  <a:solidFill>
                    <a:srgbClr val="505050"/>
                  </a:solidFill>
                </a:endParaRPr>
              </a:p>
            </p:txBody>
          </p:sp>
          <p:sp>
            <p:nvSpPr>
              <p:cNvPr id="258" name="Line 144"/>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defTabSz="914400">
                  <a:defRPr/>
                </a:pPr>
                <a:endParaRPr lang="en-US" sz="1100" kern="0" smtClean="0">
                  <a:solidFill>
                    <a:srgbClr val="505050"/>
                  </a:solidFill>
                </a:endParaRPr>
              </a:p>
            </p:txBody>
          </p:sp>
        </p:grpSp>
        <p:grpSp>
          <p:nvGrpSpPr>
            <p:cNvPr id="229" name="Group 145"/>
            <p:cNvGrpSpPr>
              <a:grpSpLocks/>
            </p:cNvGrpSpPr>
            <p:nvPr/>
          </p:nvGrpSpPr>
          <p:grpSpPr bwMode="auto">
            <a:xfrm>
              <a:off x="771525" y="2716219"/>
              <a:ext cx="664590" cy="267946"/>
              <a:chOff x="826" y="1294"/>
              <a:chExt cx="497" cy="207"/>
            </a:xfrm>
          </p:grpSpPr>
          <p:grpSp>
            <p:nvGrpSpPr>
              <p:cNvPr id="248" name="Group 146"/>
              <p:cNvGrpSpPr>
                <a:grpSpLocks/>
              </p:cNvGrpSpPr>
              <p:nvPr/>
            </p:nvGrpSpPr>
            <p:grpSpPr bwMode="auto">
              <a:xfrm>
                <a:off x="826" y="1294"/>
                <a:ext cx="115" cy="144"/>
                <a:chOff x="883" y="1396"/>
                <a:chExt cx="115" cy="144"/>
              </a:xfrm>
            </p:grpSpPr>
            <p:sp>
              <p:nvSpPr>
                <p:cNvPr id="250" name="AutoShape 147"/>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1100" kern="0">
                    <a:solidFill>
                      <a:srgbClr val="505050"/>
                    </a:solidFill>
                  </a:endParaRPr>
                </a:p>
              </p:txBody>
            </p:sp>
            <p:sp>
              <p:nvSpPr>
                <p:cNvPr id="251" name="Line 148"/>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52" name="Line 149"/>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53" name="Line 15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54" name="Line 15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55" name="Line 15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56" name="Line 15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grpSp>
          <p:sp>
            <p:nvSpPr>
              <p:cNvPr id="249" name="Text Box 154"/>
              <p:cNvSpPr txBox="1">
                <a:spLocks noChangeArrowheads="1"/>
              </p:cNvSpPr>
              <p:nvPr/>
            </p:nvSpPr>
            <p:spPr bwMode="auto">
              <a:xfrm>
                <a:off x="914" y="1312"/>
                <a:ext cx="409" cy="18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Status</a:t>
                </a:r>
              </a:p>
            </p:txBody>
          </p:sp>
        </p:grpSp>
        <p:sp>
          <p:nvSpPr>
            <p:cNvPr id="230" name="Line 155"/>
            <p:cNvSpPr>
              <a:spLocks noChangeShapeType="1"/>
            </p:cNvSpPr>
            <p:nvPr/>
          </p:nvSpPr>
          <p:spPr bwMode="auto">
            <a:xfrm>
              <a:off x="642938" y="2503488"/>
              <a:ext cx="7937" cy="1155700"/>
            </a:xfrm>
            <a:prstGeom prst="line">
              <a:avLst/>
            </a:prstGeom>
            <a:noFill/>
            <a:ln w="12700" cap="rnd">
              <a:solidFill>
                <a:srgbClr val="4D4D4D"/>
              </a:solidFill>
              <a:prstDash val="sysDot"/>
              <a:round/>
              <a:headEnd/>
              <a:tailEnd/>
            </a:ln>
          </p:spPr>
          <p:txBody>
            <a:bodyPr wrap="none" anchor="ctr"/>
            <a:lstStyle/>
            <a:p>
              <a:pPr defTabSz="914400">
                <a:defRPr/>
              </a:pPr>
              <a:endParaRPr lang="en-US" sz="1100" kern="0" smtClean="0">
                <a:solidFill>
                  <a:srgbClr val="505050"/>
                </a:solidFill>
              </a:endParaRPr>
            </a:p>
          </p:txBody>
        </p:sp>
        <p:sp>
          <p:nvSpPr>
            <p:cNvPr id="231" name="Line 156"/>
            <p:cNvSpPr>
              <a:spLocks noChangeShapeType="1"/>
            </p:cNvSpPr>
            <p:nvPr/>
          </p:nvSpPr>
          <p:spPr bwMode="auto">
            <a:xfrm flipH="1">
              <a:off x="517525" y="2413000"/>
              <a:ext cx="49213" cy="1588"/>
            </a:xfrm>
            <a:prstGeom prst="line">
              <a:avLst/>
            </a:prstGeom>
            <a:noFill/>
            <a:ln w="12700" cap="rnd">
              <a:solidFill>
                <a:srgbClr val="4D4D4D"/>
              </a:solidFill>
              <a:prstDash val="sysDot"/>
              <a:round/>
              <a:headEnd/>
              <a:tailEnd/>
            </a:ln>
          </p:spPr>
          <p:txBody>
            <a:bodyPr wrap="none" anchor="ctr"/>
            <a:lstStyle/>
            <a:p>
              <a:pPr defTabSz="914400">
                <a:defRPr/>
              </a:pPr>
              <a:endParaRPr lang="en-US" sz="1100" kern="0" smtClean="0">
                <a:solidFill>
                  <a:srgbClr val="505050"/>
                </a:solidFill>
              </a:endParaRPr>
            </a:p>
          </p:txBody>
        </p:sp>
        <p:sp>
          <p:nvSpPr>
            <p:cNvPr id="232" name="Line 157"/>
            <p:cNvSpPr>
              <a:spLocks noChangeShapeType="1"/>
            </p:cNvSpPr>
            <p:nvPr/>
          </p:nvSpPr>
          <p:spPr bwMode="auto">
            <a:xfrm flipH="1">
              <a:off x="646113" y="2603500"/>
              <a:ext cx="104775" cy="0"/>
            </a:xfrm>
            <a:prstGeom prst="line">
              <a:avLst/>
            </a:prstGeom>
            <a:noFill/>
            <a:ln w="12700" cap="rnd">
              <a:solidFill>
                <a:srgbClr val="4D4D4D"/>
              </a:solidFill>
              <a:prstDash val="sysDot"/>
              <a:round/>
              <a:headEnd/>
              <a:tailEnd/>
            </a:ln>
          </p:spPr>
          <p:txBody>
            <a:bodyPr wrap="none" anchor="ctr"/>
            <a:lstStyle/>
            <a:p>
              <a:pPr defTabSz="914400">
                <a:defRPr/>
              </a:pPr>
              <a:endParaRPr lang="en-US" sz="1100" kern="0" smtClean="0">
                <a:solidFill>
                  <a:srgbClr val="505050"/>
                </a:solidFill>
              </a:endParaRPr>
            </a:p>
          </p:txBody>
        </p:sp>
        <p:sp>
          <p:nvSpPr>
            <p:cNvPr id="233" name="Line 158"/>
            <p:cNvSpPr>
              <a:spLocks noChangeShapeType="1"/>
            </p:cNvSpPr>
            <p:nvPr/>
          </p:nvSpPr>
          <p:spPr bwMode="auto">
            <a:xfrm flipH="1">
              <a:off x="646113" y="2813050"/>
              <a:ext cx="104775" cy="0"/>
            </a:xfrm>
            <a:prstGeom prst="line">
              <a:avLst/>
            </a:prstGeom>
            <a:noFill/>
            <a:ln w="12700" cap="rnd">
              <a:solidFill>
                <a:srgbClr val="4D4D4D"/>
              </a:solidFill>
              <a:prstDash val="sysDot"/>
              <a:round/>
              <a:headEnd/>
              <a:tailEnd/>
            </a:ln>
          </p:spPr>
          <p:txBody>
            <a:bodyPr wrap="none" anchor="ctr"/>
            <a:lstStyle/>
            <a:p>
              <a:pPr defTabSz="914400">
                <a:defRPr/>
              </a:pPr>
              <a:endParaRPr lang="en-US" sz="1100" kern="0" smtClean="0">
                <a:solidFill>
                  <a:srgbClr val="505050"/>
                </a:solidFill>
              </a:endParaRPr>
            </a:p>
          </p:txBody>
        </p:sp>
        <p:sp>
          <p:nvSpPr>
            <p:cNvPr id="234" name="Line 159"/>
            <p:cNvSpPr>
              <a:spLocks noChangeShapeType="1"/>
            </p:cNvSpPr>
            <p:nvPr/>
          </p:nvSpPr>
          <p:spPr bwMode="auto">
            <a:xfrm flipH="1">
              <a:off x="646113" y="3019425"/>
              <a:ext cx="104775" cy="0"/>
            </a:xfrm>
            <a:prstGeom prst="line">
              <a:avLst/>
            </a:prstGeom>
            <a:noFill/>
            <a:ln w="12700" cap="rnd">
              <a:solidFill>
                <a:srgbClr val="4D4D4D"/>
              </a:solidFill>
              <a:prstDash val="sysDot"/>
              <a:round/>
              <a:headEnd/>
              <a:tailEnd/>
            </a:ln>
          </p:spPr>
          <p:txBody>
            <a:bodyPr wrap="none" anchor="ctr"/>
            <a:lstStyle/>
            <a:p>
              <a:pPr defTabSz="914400">
                <a:defRPr/>
              </a:pPr>
              <a:endParaRPr lang="en-US" sz="1100" kern="0" smtClean="0">
                <a:solidFill>
                  <a:srgbClr val="505050"/>
                </a:solidFill>
              </a:endParaRPr>
            </a:p>
          </p:txBody>
        </p:sp>
        <p:sp>
          <p:nvSpPr>
            <p:cNvPr id="235" name="Line 160"/>
            <p:cNvSpPr>
              <a:spLocks noChangeShapeType="1"/>
            </p:cNvSpPr>
            <p:nvPr/>
          </p:nvSpPr>
          <p:spPr bwMode="auto">
            <a:xfrm flipH="1">
              <a:off x="647700" y="3246438"/>
              <a:ext cx="106363" cy="0"/>
            </a:xfrm>
            <a:prstGeom prst="line">
              <a:avLst/>
            </a:prstGeom>
            <a:noFill/>
            <a:ln w="12700" cap="rnd">
              <a:solidFill>
                <a:srgbClr val="4D4D4D"/>
              </a:solidFill>
              <a:prstDash val="sysDot"/>
              <a:round/>
              <a:headEnd/>
              <a:tailEnd/>
            </a:ln>
          </p:spPr>
          <p:txBody>
            <a:bodyPr wrap="none" anchor="ctr"/>
            <a:lstStyle/>
            <a:p>
              <a:pPr defTabSz="914400">
                <a:defRPr/>
              </a:pPr>
              <a:endParaRPr lang="en-US" sz="1100" kern="0" smtClean="0">
                <a:solidFill>
                  <a:srgbClr val="505050"/>
                </a:solidFill>
              </a:endParaRPr>
            </a:p>
          </p:txBody>
        </p:sp>
        <p:sp>
          <p:nvSpPr>
            <p:cNvPr id="236" name="Line 161"/>
            <p:cNvSpPr>
              <a:spLocks noChangeShapeType="1"/>
            </p:cNvSpPr>
            <p:nvPr/>
          </p:nvSpPr>
          <p:spPr bwMode="auto">
            <a:xfrm flipH="1">
              <a:off x="647700" y="3452813"/>
              <a:ext cx="106363" cy="0"/>
            </a:xfrm>
            <a:prstGeom prst="line">
              <a:avLst/>
            </a:prstGeom>
            <a:noFill/>
            <a:ln w="12700" cap="rnd">
              <a:solidFill>
                <a:srgbClr val="4D4D4D"/>
              </a:solidFill>
              <a:prstDash val="sysDot"/>
              <a:round/>
              <a:headEnd/>
              <a:tailEnd/>
            </a:ln>
          </p:spPr>
          <p:txBody>
            <a:bodyPr wrap="none" anchor="ctr"/>
            <a:lstStyle/>
            <a:p>
              <a:pPr defTabSz="914400">
                <a:defRPr/>
              </a:pPr>
              <a:endParaRPr lang="en-US" sz="1100" kern="0" smtClean="0">
                <a:solidFill>
                  <a:srgbClr val="505050"/>
                </a:solidFill>
              </a:endParaRPr>
            </a:p>
          </p:txBody>
        </p:sp>
        <p:grpSp>
          <p:nvGrpSpPr>
            <p:cNvPr id="237" name="Group 162"/>
            <p:cNvGrpSpPr>
              <a:grpSpLocks/>
            </p:cNvGrpSpPr>
            <p:nvPr/>
          </p:nvGrpSpPr>
          <p:grpSpPr bwMode="auto">
            <a:xfrm>
              <a:off x="774700" y="3560764"/>
              <a:ext cx="596042" cy="267866"/>
              <a:chOff x="826" y="1294"/>
              <a:chExt cx="446" cy="208"/>
            </a:xfrm>
          </p:grpSpPr>
          <p:grpSp>
            <p:nvGrpSpPr>
              <p:cNvPr id="239" name="Group 163"/>
              <p:cNvGrpSpPr>
                <a:grpSpLocks/>
              </p:cNvGrpSpPr>
              <p:nvPr/>
            </p:nvGrpSpPr>
            <p:grpSpPr bwMode="auto">
              <a:xfrm>
                <a:off x="826" y="1294"/>
                <a:ext cx="115" cy="144"/>
                <a:chOff x="883" y="1396"/>
                <a:chExt cx="115" cy="144"/>
              </a:xfrm>
            </p:grpSpPr>
            <p:sp>
              <p:nvSpPr>
                <p:cNvPr id="241" name="AutoShape 16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1100" kern="0">
                    <a:solidFill>
                      <a:srgbClr val="505050"/>
                    </a:solidFill>
                  </a:endParaRPr>
                </a:p>
              </p:txBody>
            </p:sp>
            <p:sp>
              <p:nvSpPr>
                <p:cNvPr id="242" name="Line 165"/>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43" name="Line 166"/>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1100" kern="0" smtClean="0">
                    <a:solidFill>
                      <a:srgbClr val="505050"/>
                    </a:solidFill>
                  </a:endParaRPr>
                </a:p>
              </p:txBody>
            </p:sp>
            <p:sp>
              <p:nvSpPr>
                <p:cNvPr id="244" name="Line 16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45" name="Line 16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46" name="Line 16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sp>
              <p:nvSpPr>
                <p:cNvPr id="247" name="Line 17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1100" kern="0" smtClean="0">
                    <a:solidFill>
                      <a:srgbClr val="505050"/>
                    </a:solidFill>
                  </a:endParaRPr>
                </a:p>
              </p:txBody>
            </p:sp>
          </p:grpSp>
          <p:sp>
            <p:nvSpPr>
              <p:cNvPr id="240" name="Text Box 171"/>
              <p:cNvSpPr txBox="1">
                <a:spLocks noChangeArrowheads="1"/>
              </p:cNvSpPr>
              <p:nvPr/>
            </p:nvSpPr>
            <p:spPr bwMode="auto">
              <a:xfrm>
                <a:off x="913" y="1312"/>
                <a:ext cx="359" cy="190"/>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Date</a:t>
                </a:r>
              </a:p>
            </p:txBody>
          </p:sp>
        </p:grpSp>
        <p:sp>
          <p:nvSpPr>
            <p:cNvPr id="238" name="Line 172"/>
            <p:cNvSpPr>
              <a:spLocks noChangeShapeType="1"/>
            </p:cNvSpPr>
            <p:nvPr/>
          </p:nvSpPr>
          <p:spPr bwMode="auto">
            <a:xfrm flipH="1">
              <a:off x="647700" y="3657600"/>
              <a:ext cx="111125" cy="0"/>
            </a:xfrm>
            <a:prstGeom prst="line">
              <a:avLst/>
            </a:prstGeom>
            <a:noFill/>
            <a:ln w="12700" cap="rnd">
              <a:solidFill>
                <a:srgbClr val="4D4D4D"/>
              </a:solidFill>
              <a:prstDash val="sysDot"/>
              <a:round/>
              <a:headEnd/>
              <a:tailEnd/>
            </a:ln>
          </p:spPr>
          <p:txBody>
            <a:bodyPr wrap="none" anchor="ctr"/>
            <a:lstStyle/>
            <a:p>
              <a:pPr defTabSz="914400">
                <a:defRPr/>
              </a:pPr>
              <a:endParaRPr lang="en-US" sz="1100" kern="0" smtClean="0">
                <a:solidFill>
                  <a:srgbClr val="505050"/>
                </a:solidFill>
              </a:endParaRPr>
            </a:p>
          </p:txBody>
        </p:sp>
      </p:grpSp>
      <p:grpSp>
        <p:nvGrpSpPr>
          <p:cNvPr id="305" name="Group 304"/>
          <p:cNvGrpSpPr/>
          <p:nvPr/>
        </p:nvGrpSpPr>
        <p:grpSpPr>
          <a:xfrm>
            <a:off x="5627851" y="3712189"/>
            <a:ext cx="807718" cy="1295399"/>
            <a:chOff x="1604963" y="2509838"/>
            <a:chExt cx="992818" cy="1592262"/>
          </a:xfrm>
          <a:effectLst/>
        </p:grpSpPr>
        <p:grpSp>
          <p:nvGrpSpPr>
            <p:cNvPr id="306" name="Group 8"/>
            <p:cNvGrpSpPr>
              <a:grpSpLocks/>
            </p:cNvGrpSpPr>
            <p:nvPr/>
          </p:nvGrpSpPr>
          <p:grpSpPr bwMode="auto">
            <a:xfrm>
              <a:off x="1611313" y="2627314"/>
              <a:ext cx="596358" cy="239468"/>
              <a:chOff x="826" y="1294"/>
              <a:chExt cx="422" cy="185"/>
            </a:xfrm>
          </p:grpSpPr>
          <p:grpSp>
            <p:nvGrpSpPr>
              <p:cNvPr id="412" name="Group 9"/>
              <p:cNvGrpSpPr>
                <a:grpSpLocks/>
              </p:cNvGrpSpPr>
              <p:nvPr/>
            </p:nvGrpSpPr>
            <p:grpSpPr bwMode="auto">
              <a:xfrm>
                <a:off x="826" y="1294"/>
                <a:ext cx="115" cy="144"/>
                <a:chOff x="883" y="1396"/>
                <a:chExt cx="115" cy="144"/>
              </a:xfrm>
            </p:grpSpPr>
            <p:sp>
              <p:nvSpPr>
                <p:cNvPr id="414" name="AutoShape 10"/>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415" name="Line 11"/>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416" name="Line 12"/>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417" name="Line 1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418" name="Line 1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419" name="Line 1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420" name="Line 1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413" name="Text Box 17"/>
              <p:cNvSpPr txBox="1">
                <a:spLocks noChangeArrowheads="1"/>
              </p:cNvSpPr>
              <p:nvPr/>
            </p:nvSpPr>
            <p:spPr bwMode="auto">
              <a:xfrm>
                <a:off x="912" y="1312"/>
                <a:ext cx="336" cy="167"/>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Field1</a:t>
                </a:r>
              </a:p>
            </p:txBody>
          </p:sp>
        </p:grpSp>
        <p:grpSp>
          <p:nvGrpSpPr>
            <p:cNvPr id="307" name="Group 18"/>
            <p:cNvGrpSpPr>
              <a:grpSpLocks/>
            </p:cNvGrpSpPr>
            <p:nvPr/>
          </p:nvGrpSpPr>
          <p:grpSpPr bwMode="auto">
            <a:xfrm>
              <a:off x="1611313" y="2838444"/>
              <a:ext cx="596358" cy="239468"/>
              <a:chOff x="826" y="1294"/>
              <a:chExt cx="422" cy="185"/>
            </a:xfrm>
          </p:grpSpPr>
          <p:grpSp>
            <p:nvGrpSpPr>
              <p:cNvPr id="403" name="Group 19"/>
              <p:cNvGrpSpPr>
                <a:grpSpLocks/>
              </p:cNvGrpSpPr>
              <p:nvPr/>
            </p:nvGrpSpPr>
            <p:grpSpPr bwMode="auto">
              <a:xfrm>
                <a:off x="826" y="1294"/>
                <a:ext cx="115" cy="144"/>
                <a:chOff x="883" y="1396"/>
                <a:chExt cx="115" cy="144"/>
              </a:xfrm>
            </p:grpSpPr>
            <p:sp>
              <p:nvSpPr>
                <p:cNvPr id="405" name="AutoShape 20"/>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406" name="Line 21"/>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407" name="Line 22"/>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408" name="Line 2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409" name="Line 2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410" name="Line 2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411" name="Line 2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404" name="Text Box 27"/>
              <p:cNvSpPr txBox="1">
                <a:spLocks noChangeArrowheads="1"/>
              </p:cNvSpPr>
              <p:nvPr/>
            </p:nvSpPr>
            <p:spPr bwMode="auto">
              <a:xfrm>
                <a:off x="912" y="1312"/>
                <a:ext cx="336" cy="167"/>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Field2</a:t>
                </a:r>
              </a:p>
            </p:txBody>
          </p:sp>
        </p:grpSp>
        <p:grpSp>
          <p:nvGrpSpPr>
            <p:cNvPr id="308" name="Group 66"/>
            <p:cNvGrpSpPr>
              <a:grpSpLocks/>
            </p:cNvGrpSpPr>
            <p:nvPr/>
          </p:nvGrpSpPr>
          <p:grpSpPr bwMode="auto">
            <a:xfrm>
              <a:off x="1611313" y="3047993"/>
              <a:ext cx="596358" cy="238246"/>
              <a:chOff x="826" y="1294"/>
              <a:chExt cx="422" cy="185"/>
            </a:xfrm>
          </p:grpSpPr>
          <p:grpSp>
            <p:nvGrpSpPr>
              <p:cNvPr id="394" name="Group 67"/>
              <p:cNvGrpSpPr>
                <a:grpSpLocks/>
              </p:cNvGrpSpPr>
              <p:nvPr/>
            </p:nvGrpSpPr>
            <p:grpSpPr bwMode="auto">
              <a:xfrm>
                <a:off x="826" y="1294"/>
                <a:ext cx="115" cy="144"/>
                <a:chOff x="883" y="1396"/>
                <a:chExt cx="115" cy="144"/>
              </a:xfrm>
            </p:grpSpPr>
            <p:sp>
              <p:nvSpPr>
                <p:cNvPr id="396" name="AutoShape 6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397" name="Line 69"/>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98" name="Line 70"/>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99" name="Line 7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400" name="Line 7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401" name="Line 7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402" name="Line 7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395" name="Text Box 75"/>
              <p:cNvSpPr txBox="1">
                <a:spLocks noChangeArrowheads="1"/>
              </p:cNvSpPr>
              <p:nvPr/>
            </p:nvSpPr>
            <p:spPr bwMode="auto">
              <a:xfrm>
                <a:off x="912" y="1312"/>
                <a:ext cx="336" cy="167"/>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Field3</a:t>
                </a:r>
              </a:p>
            </p:txBody>
          </p:sp>
        </p:grpSp>
        <p:sp>
          <p:nvSpPr>
            <p:cNvPr id="309" name="AutoShape 173"/>
            <p:cNvSpPr>
              <a:spLocks noChangeArrowheads="1"/>
            </p:cNvSpPr>
            <p:nvPr/>
          </p:nvSpPr>
          <p:spPr bwMode="auto">
            <a:xfrm>
              <a:off x="1604963" y="2509838"/>
              <a:ext cx="974725" cy="1592262"/>
            </a:xfrm>
            <a:prstGeom prst="roundRect">
              <a:avLst>
                <a:gd name="adj" fmla="val 4167"/>
              </a:avLst>
            </a:prstGeom>
            <a:solidFill>
              <a:srgbClr val="DEE7F1"/>
            </a:solidFill>
            <a:ln w="9525" algn="ctr">
              <a:solidFill>
                <a:srgbClr val="4D4D4D"/>
              </a:solidFill>
              <a:round/>
              <a:headEnd/>
              <a:tailEnd/>
            </a:ln>
            <a:effectLst>
              <a:outerShdw dist="35921" dir="2700000" algn="ctr" rotWithShape="0">
                <a:srgbClr val="AFAFAF"/>
              </a:outerShdw>
            </a:effectLst>
          </p:spPr>
          <p:txBody>
            <a:bodyPr/>
            <a:lstStyle/>
            <a:p>
              <a:pPr defTabSz="914400">
                <a:lnSpc>
                  <a:spcPct val="90000"/>
                </a:lnSpc>
                <a:spcBef>
                  <a:spcPct val="40000"/>
                </a:spcBef>
                <a:defRPr/>
              </a:pPr>
              <a:endParaRPr lang="en-US" sz="600" kern="0">
                <a:solidFill>
                  <a:srgbClr val="505050"/>
                </a:solidFill>
              </a:endParaRPr>
            </a:p>
          </p:txBody>
        </p:sp>
        <p:grpSp>
          <p:nvGrpSpPr>
            <p:cNvPr id="310" name="Group 174"/>
            <p:cNvGrpSpPr>
              <a:grpSpLocks/>
            </p:cNvGrpSpPr>
            <p:nvPr/>
          </p:nvGrpSpPr>
          <p:grpSpPr bwMode="auto">
            <a:xfrm>
              <a:off x="2000250" y="3395655"/>
              <a:ext cx="591824" cy="239598"/>
              <a:chOff x="826" y="1294"/>
              <a:chExt cx="444" cy="187"/>
            </a:xfrm>
          </p:grpSpPr>
          <p:grpSp>
            <p:nvGrpSpPr>
              <p:cNvPr id="385" name="Group 175"/>
              <p:cNvGrpSpPr>
                <a:grpSpLocks/>
              </p:cNvGrpSpPr>
              <p:nvPr/>
            </p:nvGrpSpPr>
            <p:grpSpPr bwMode="auto">
              <a:xfrm>
                <a:off x="826" y="1294"/>
                <a:ext cx="115" cy="144"/>
                <a:chOff x="883" y="1396"/>
                <a:chExt cx="115" cy="144"/>
              </a:xfrm>
            </p:grpSpPr>
            <p:sp>
              <p:nvSpPr>
                <p:cNvPr id="387" name="AutoShape 176"/>
                <p:cNvSpPr>
                  <a:spLocks noChangeArrowheads="1"/>
                </p:cNvSpPr>
                <p:nvPr/>
              </p:nvSpPr>
              <p:spPr bwMode="auto">
                <a:xfrm flipV="1">
                  <a:off x="883" y="1396"/>
                  <a:ext cx="119"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388" name="Line 177"/>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89" name="Line 178"/>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90" name="Line 179"/>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91" name="Line 180"/>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92" name="Line 181"/>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93" name="Line 182"/>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386" name="Text Box 183"/>
              <p:cNvSpPr txBox="1">
                <a:spLocks noChangeArrowheads="1"/>
              </p:cNvSpPr>
              <p:nvPr/>
            </p:nvSpPr>
            <p:spPr bwMode="auto">
              <a:xfrm>
                <a:off x="913" y="1313"/>
                <a:ext cx="357" cy="168"/>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Field1</a:t>
                </a:r>
              </a:p>
            </p:txBody>
          </p:sp>
        </p:grpSp>
        <p:grpSp>
          <p:nvGrpSpPr>
            <p:cNvPr id="311" name="Group 184"/>
            <p:cNvGrpSpPr>
              <a:grpSpLocks/>
            </p:cNvGrpSpPr>
            <p:nvPr/>
          </p:nvGrpSpPr>
          <p:grpSpPr bwMode="auto">
            <a:xfrm>
              <a:off x="2000250" y="3605206"/>
              <a:ext cx="591824" cy="239533"/>
              <a:chOff x="826" y="1294"/>
              <a:chExt cx="444" cy="186"/>
            </a:xfrm>
          </p:grpSpPr>
          <p:grpSp>
            <p:nvGrpSpPr>
              <p:cNvPr id="376" name="Group 185"/>
              <p:cNvGrpSpPr>
                <a:grpSpLocks/>
              </p:cNvGrpSpPr>
              <p:nvPr/>
            </p:nvGrpSpPr>
            <p:grpSpPr bwMode="auto">
              <a:xfrm>
                <a:off x="826" y="1294"/>
                <a:ext cx="115" cy="144"/>
                <a:chOff x="883" y="1396"/>
                <a:chExt cx="115" cy="144"/>
              </a:xfrm>
            </p:grpSpPr>
            <p:sp>
              <p:nvSpPr>
                <p:cNvPr id="378" name="AutoShape 186"/>
                <p:cNvSpPr>
                  <a:spLocks noChangeArrowheads="1"/>
                </p:cNvSpPr>
                <p:nvPr/>
              </p:nvSpPr>
              <p:spPr bwMode="auto">
                <a:xfrm flipV="1">
                  <a:off x="883" y="1396"/>
                  <a:ext cx="119"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379" name="Line 187"/>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80" name="Line 188"/>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81" name="Line 189"/>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82" name="Line 190"/>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83" name="Line 191"/>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84" name="Line 192"/>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377" name="Text Box 193"/>
              <p:cNvSpPr txBox="1">
                <a:spLocks noChangeArrowheads="1"/>
              </p:cNvSpPr>
              <p:nvPr/>
            </p:nvSpPr>
            <p:spPr bwMode="auto">
              <a:xfrm>
                <a:off x="913" y="1313"/>
                <a:ext cx="357" cy="167"/>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Field2</a:t>
                </a:r>
              </a:p>
            </p:txBody>
          </p:sp>
        </p:grpSp>
        <p:grpSp>
          <p:nvGrpSpPr>
            <p:cNvPr id="312" name="Group 194"/>
            <p:cNvGrpSpPr>
              <a:grpSpLocks/>
            </p:cNvGrpSpPr>
            <p:nvPr/>
          </p:nvGrpSpPr>
          <p:grpSpPr bwMode="auto">
            <a:xfrm>
              <a:off x="1801813" y="2557470"/>
              <a:ext cx="647376" cy="238029"/>
              <a:chOff x="822" y="1082"/>
              <a:chExt cx="485" cy="186"/>
            </a:xfrm>
          </p:grpSpPr>
          <p:grpSp>
            <p:nvGrpSpPr>
              <p:cNvPr id="368" name="Group 195"/>
              <p:cNvGrpSpPr>
                <a:grpSpLocks/>
              </p:cNvGrpSpPr>
              <p:nvPr/>
            </p:nvGrpSpPr>
            <p:grpSpPr bwMode="auto">
              <a:xfrm>
                <a:off x="822" y="1082"/>
                <a:ext cx="115" cy="144"/>
                <a:chOff x="2313" y="1620"/>
                <a:chExt cx="246" cy="324"/>
              </a:xfrm>
            </p:grpSpPr>
            <p:sp>
              <p:nvSpPr>
                <p:cNvPr id="370" name="AutoShape 196"/>
                <p:cNvSpPr>
                  <a:spLocks noChangeArrowheads="1"/>
                </p:cNvSpPr>
                <p:nvPr/>
              </p:nvSpPr>
              <p:spPr bwMode="auto">
                <a:xfrm flipV="1">
                  <a:off x="2313" y="1620"/>
                  <a:ext cx="247" cy="32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371" name="Line 197"/>
                <p:cNvSpPr>
                  <a:spLocks noChangeShapeType="1"/>
                </p:cNvSpPr>
                <p:nvPr/>
              </p:nvSpPr>
              <p:spPr bwMode="auto">
                <a:xfrm>
                  <a:off x="2333" y="1895"/>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72" name="Line 198"/>
                <p:cNvSpPr>
                  <a:spLocks noChangeShapeType="1"/>
                </p:cNvSpPr>
                <p:nvPr/>
              </p:nvSpPr>
              <p:spPr bwMode="auto">
                <a:xfrm>
                  <a:off x="2333" y="1838"/>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73" name="Line 199"/>
                <p:cNvSpPr>
                  <a:spLocks noChangeShapeType="1"/>
                </p:cNvSpPr>
                <p:nvPr/>
              </p:nvSpPr>
              <p:spPr bwMode="auto">
                <a:xfrm>
                  <a:off x="2333" y="1782"/>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74" name="Line 200"/>
                <p:cNvSpPr>
                  <a:spLocks noChangeShapeType="1"/>
                </p:cNvSpPr>
                <p:nvPr/>
              </p:nvSpPr>
              <p:spPr bwMode="auto">
                <a:xfrm>
                  <a:off x="2333" y="1725"/>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75" name="Line 201"/>
                <p:cNvSpPr>
                  <a:spLocks noChangeShapeType="1"/>
                </p:cNvSpPr>
                <p:nvPr/>
              </p:nvSpPr>
              <p:spPr bwMode="auto">
                <a:xfrm>
                  <a:off x="2333" y="1669"/>
                  <a:ext cx="154"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grpSp>
          <p:sp>
            <p:nvSpPr>
              <p:cNvPr id="369" name="Text Box 202"/>
              <p:cNvSpPr txBox="1">
                <a:spLocks noChangeArrowheads="1"/>
              </p:cNvSpPr>
              <p:nvPr/>
            </p:nvSpPr>
            <p:spPr bwMode="auto">
              <a:xfrm>
                <a:off x="911" y="1099"/>
                <a:ext cx="396" cy="16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Header</a:t>
                </a:r>
              </a:p>
            </p:txBody>
          </p:sp>
        </p:grpSp>
        <p:grpSp>
          <p:nvGrpSpPr>
            <p:cNvPr id="313" name="Group 203"/>
            <p:cNvGrpSpPr>
              <a:grpSpLocks/>
            </p:cNvGrpSpPr>
            <p:nvPr/>
          </p:nvGrpSpPr>
          <p:grpSpPr bwMode="auto">
            <a:xfrm>
              <a:off x="2000250" y="2755895"/>
              <a:ext cx="466857" cy="239534"/>
              <a:chOff x="826" y="1294"/>
              <a:chExt cx="350" cy="186"/>
            </a:xfrm>
          </p:grpSpPr>
          <p:grpSp>
            <p:nvGrpSpPr>
              <p:cNvPr id="359" name="Group 204"/>
              <p:cNvGrpSpPr>
                <a:grpSpLocks/>
              </p:cNvGrpSpPr>
              <p:nvPr/>
            </p:nvGrpSpPr>
            <p:grpSpPr bwMode="auto">
              <a:xfrm>
                <a:off x="826" y="1294"/>
                <a:ext cx="115" cy="144"/>
                <a:chOff x="883" y="1396"/>
                <a:chExt cx="115" cy="144"/>
              </a:xfrm>
            </p:grpSpPr>
            <p:sp>
              <p:nvSpPr>
                <p:cNvPr id="361" name="AutoShape 20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362" name="Line 206"/>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63" name="Line 207"/>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64" name="Line 20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65" name="Line 20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66" name="Line 21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67" name="Line 21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360" name="Text Box 212"/>
              <p:cNvSpPr txBox="1">
                <a:spLocks noChangeArrowheads="1"/>
              </p:cNvSpPr>
              <p:nvPr/>
            </p:nvSpPr>
            <p:spPr bwMode="auto">
              <a:xfrm>
                <a:off x="913" y="1313"/>
                <a:ext cx="263" cy="167"/>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PO</a:t>
                </a:r>
              </a:p>
            </p:txBody>
          </p:sp>
        </p:grpSp>
        <p:grpSp>
          <p:nvGrpSpPr>
            <p:cNvPr id="314" name="Group 213"/>
            <p:cNvGrpSpPr>
              <a:grpSpLocks/>
            </p:cNvGrpSpPr>
            <p:nvPr/>
          </p:nvGrpSpPr>
          <p:grpSpPr bwMode="auto">
            <a:xfrm>
              <a:off x="1662113" y="2628900"/>
              <a:ext cx="77787" cy="74613"/>
              <a:chOff x="834" y="1956"/>
              <a:chExt cx="58" cy="58"/>
            </a:xfrm>
          </p:grpSpPr>
          <p:sp>
            <p:nvSpPr>
              <p:cNvPr id="357" name="Rectangle 214"/>
              <p:cNvSpPr>
                <a:spLocks noChangeArrowheads="1"/>
              </p:cNvSpPr>
              <p:nvPr/>
            </p:nvSpPr>
            <p:spPr bwMode="auto">
              <a:xfrm>
                <a:off x="834" y="1956"/>
                <a:ext cx="58" cy="58"/>
              </a:xfrm>
              <a:prstGeom prst="rect">
                <a:avLst/>
              </a:prstGeom>
              <a:solidFill>
                <a:srgbClr val="FFFFFF"/>
              </a:solidFill>
              <a:ln w="9525" algn="ctr">
                <a:solidFill>
                  <a:srgbClr val="4D4D4D"/>
                </a:solidFill>
                <a:miter lim="800000"/>
                <a:headEnd/>
                <a:tailEnd/>
              </a:ln>
            </p:spPr>
            <p:txBody>
              <a:bodyPr wrap="none" anchor="ctr"/>
              <a:lstStyle/>
              <a:p>
                <a:pPr defTabSz="914400">
                  <a:defRPr/>
                </a:pPr>
                <a:endParaRPr lang="en-US" sz="600" kern="0" smtClean="0">
                  <a:solidFill>
                    <a:srgbClr val="505050"/>
                  </a:solidFill>
                </a:endParaRPr>
              </a:p>
            </p:txBody>
          </p:sp>
          <p:sp>
            <p:nvSpPr>
              <p:cNvPr id="358" name="Line 215"/>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defTabSz="914400">
                  <a:defRPr/>
                </a:pPr>
                <a:endParaRPr lang="en-US" sz="600" kern="0" smtClean="0">
                  <a:solidFill>
                    <a:srgbClr val="505050"/>
                  </a:solidFill>
                </a:endParaRPr>
              </a:p>
            </p:txBody>
          </p:sp>
        </p:grpSp>
        <p:grpSp>
          <p:nvGrpSpPr>
            <p:cNvPr id="315" name="Group 216"/>
            <p:cNvGrpSpPr>
              <a:grpSpLocks/>
            </p:cNvGrpSpPr>
            <p:nvPr/>
          </p:nvGrpSpPr>
          <p:grpSpPr bwMode="auto">
            <a:xfrm>
              <a:off x="2000250" y="2967040"/>
              <a:ext cx="597531" cy="239664"/>
              <a:chOff x="826" y="1294"/>
              <a:chExt cx="448" cy="188"/>
            </a:xfrm>
          </p:grpSpPr>
          <p:grpSp>
            <p:nvGrpSpPr>
              <p:cNvPr id="348" name="Group 217"/>
              <p:cNvGrpSpPr>
                <a:grpSpLocks/>
              </p:cNvGrpSpPr>
              <p:nvPr/>
            </p:nvGrpSpPr>
            <p:grpSpPr bwMode="auto">
              <a:xfrm>
                <a:off x="826" y="1294"/>
                <a:ext cx="115" cy="144"/>
                <a:chOff x="883" y="1396"/>
                <a:chExt cx="115" cy="144"/>
              </a:xfrm>
            </p:grpSpPr>
            <p:sp>
              <p:nvSpPr>
                <p:cNvPr id="350" name="AutoShape 21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351" name="Line 219"/>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52" name="Line 220"/>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53" name="Line 22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54" name="Line 22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55" name="Line 22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56" name="Line 22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349" name="Text Box 225"/>
              <p:cNvSpPr txBox="1">
                <a:spLocks noChangeArrowheads="1"/>
              </p:cNvSpPr>
              <p:nvPr/>
            </p:nvSpPr>
            <p:spPr bwMode="auto">
              <a:xfrm>
                <a:off x="913" y="1313"/>
                <a:ext cx="361" cy="16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Status</a:t>
                </a:r>
              </a:p>
            </p:txBody>
          </p:sp>
        </p:grpSp>
        <p:sp>
          <p:nvSpPr>
            <p:cNvPr id="316" name="Line 226"/>
            <p:cNvSpPr>
              <a:spLocks noChangeShapeType="1"/>
            </p:cNvSpPr>
            <p:nvPr/>
          </p:nvSpPr>
          <p:spPr bwMode="auto">
            <a:xfrm>
              <a:off x="1870075" y="2755900"/>
              <a:ext cx="0" cy="304800"/>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317" name="Line 227"/>
            <p:cNvSpPr>
              <a:spLocks noChangeShapeType="1"/>
            </p:cNvSpPr>
            <p:nvPr/>
          </p:nvSpPr>
          <p:spPr bwMode="auto">
            <a:xfrm flipH="1">
              <a:off x="1744663" y="2667000"/>
              <a:ext cx="49212" cy="1588"/>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318" name="Line 228"/>
            <p:cNvSpPr>
              <a:spLocks noChangeShapeType="1"/>
            </p:cNvSpPr>
            <p:nvPr/>
          </p:nvSpPr>
          <p:spPr bwMode="auto">
            <a:xfrm flipH="1">
              <a:off x="1873250" y="2855913"/>
              <a:ext cx="104775" cy="0"/>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319" name="Line 229"/>
            <p:cNvSpPr>
              <a:spLocks noChangeShapeType="1"/>
            </p:cNvSpPr>
            <p:nvPr/>
          </p:nvSpPr>
          <p:spPr bwMode="auto">
            <a:xfrm flipH="1">
              <a:off x="1863725" y="3062288"/>
              <a:ext cx="114300" cy="0"/>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320" name="Line 230"/>
            <p:cNvSpPr>
              <a:spLocks noChangeShapeType="1"/>
            </p:cNvSpPr>
            <p:nvPr/>
          </p:nvSpPr>
          <p:spPr bwMode="auto">
            <a:xfrm flipH="1">
              <a:off x="1876425" y="3500438"/>
              <a:ext cx="104775" cy="0"/>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321" name="Line 231"/>
            <p:cNvSpPr>
              <a:spLocks noChangeShapeType="1"/>
            </p:cNvSpPr>
            <p:nvPr/>
          </p:nvSpPr>
          <p:spPr bwMode="auto">
            <a:xfrm flipH="1">
              <a:off x="1876425" y="3703638"/>
              <a:ext cx="104775" cy="0"/>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grpSp>
          <p:nvGrpSpPr>
            <p:cNvPr id="322" name="Group 232"/>
            <p:cNvGrpSpPr>
              <a:grpSpLocks/>
            </p:cNvGrpSpPr>
            <p:nvPr/>
          </p:nvGrpSpPr>
          <p:grpSpPr bwMode="auto">
            <a:xfrm>
              <a:off x="2000250" y="3813168"/>
              <a:ext cx="591824" cy="239664"/>
              <a:chOff x="826" y="1294"/>
              <a:chExt cx="444" cy="188"/>
            </a:xfrm>
          </p:grpSpPr>
          <p:grpSp>
            <p:nvGrpSpPr>
              <p:cNvPr id="339" name="Group 233"/>
              <p:cNvGrpSpPr>
                <a:grpSpLocks/>
              </p:cNvGrpSpPr>
              <p:nvPr/>
            </p:nvGrpSpPr>
            <p:grpSpPr bwMode="auto">
              <a:xfrm>
                <a:off x="826" y="1294"/>
                <a:ext cx="115" cy="144"/>
                <a:chOff x="883" y="1396"/>
                <a:chExt cx="115" cy="144"/>
              </a:xfrm>
            </p:grpSpPr>
            <p:sp>
              <p:nvSpPr>
                <p:cNvPr id="341" name="AutoShape 234"/>
                <p:cNvSpPr>
                  <a:spLocks noChangeArrowheads="1"/>
                </p:cNvSpPr>
                <p:nvPr/>
              </p:nvSpPr>
              <p:spPr bwMode="auto">
                <a:xfrm flipV="1">
                  <a:off x="883" y="1396"/>
                  <a:ext cx="119" cy="144"/>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342" name="Line 235"/>
                <p:cNvSpPr>
                  <a:spLocks noChangeShapeType="1"/>
                </p:cNvSpPr>
                <p:nvPr/>
              </p:nvSpPr>
              <p:spPr bwMode="auto">
                <a:xfrm>
                  <a:off x="899" y="1504"/>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43" name="Line 236"/>
                <p:cNvSpPr>
                  <a:spLocks noChangeShapeType="1"/>
                </p:cNvSpPr>
                <p:nvPr/>
              </p:nvSpPr>
              <p:spPr bwMode="auto">
                <a:xfrm flipH="1">
                  <a:off x="907" y="1471"/>
                  <a:ext cx="72"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44" name="Line 2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45" name="Line 2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46" name="Line 2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sp>
              <p:nvSpPr>
                <p:cNvPr id="347" name="Line 2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defTabSz="914400">
                    <a:defRPr/>
                  </a:pPr>
                  <a:endParaRPr lang="en-US" sz="600" kern="0" smtClean="0">
                    <a:solidFill>
                      <a:srgbClr val="505050"/>
                    </a:solidFill>
                  </a:endParaRPr>
                </a:p>
              </p:txBody>
            </p:sp>
          </p:grpSp>
          <p:sp>
            <p:nvSpPr>
              <p:cNvPr id="340" name="Text Box 241"/>
              <p:cNvSpPr txBox="1">
                <a:spLocks noChangeArrowheads="1"/>
              </p:cNvSpPr>
              <p:nvPr/>
            </p:nvSpPr>
            <p:spPr bwMode="auto">
              <a:xfrm>
                <a:off x="913" y="1313"/>
                <a:ext cx="357" cy="16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Field3</a:t>
                </a:r>
              </a:p>
            </p:txBody>
          </p:sp>
        </p:grpSp>
        <p:sp>
          <p:nvSpPr>
            <p:cNvPr id="323" name="Line 242"/>
            <p:cNvSpPr>
              <a:spLocks noChangeShapeType="1"/>
            </p:cNvSpPr>
            <p:nvPr/>
          </p:nvSpPr>
          <p:spPr bwMode="auto">
            <a:xfrm flipH="1">
              <a:off x="1876425" y="3908425"/>
              <a:ext cx="109538" cy="0"/>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324" name="Line 243"/>
            <p:cNvSpPr>
              <a:spLocks noChangeShapeType="1"/>
            </p:cNvSpPr>
            <p:nvPr/>
          </p:nvSpPr>
          <p:spPr bwMode="auto">
            <a:xfrm flipH="1">
              <a:off x="1744663" y="3273425"/>
              <a:ext cx="49212" cy="1588"/>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325" name="Line 244"/>
            <p:cNvSpPr>
              <a:spLocks noChangeShapeType="1"/>
            </p:cNvSpPr>
            <p:nvPr/>
          </p:nvSpPr>
          <p:spPr bwMode="auto">
            <a:xfrm>
              <a:off x="1700213" y="2711450"/>
              <a:ext cx="1587" cy="563563"/>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sp>
          <p:nvSpPr>
            <p:cNvPr id="326" name="Line 245"/>
            <p:cNvSpPr>
              <a:spLocks noChangeShapeType="1"/>
            </p:cNvSpPr>
            <p:nvPr/>
          </p:nvSpPr>
          <p:spPr bwMode="auto">
            <a:xfrm>
              <a:off x="1876425" y="3335338"/>
              <a:ext cx="0" cy="574675"/>
            </a:xfrm>
            <a:prstGeom prst="line">
              <a:avLst/>
            </a:prstGeom>
            <a:noFill/>
            <a:ln w="12700" cap="rnd">
              <a:solidFill>
                <a:srgbClr val="4D4D4D"/>
              </a:solidFill>
              <a:prstDash val="sysDot"/>
              <a:round/>
              <a:headEnd/>
              <a:tailEnd/>
            </a:ln>
          </p:spPr>
          <p:txBody>
            <a:bodyPr wrap="none" anchor="ctr"/>
            <a:lstStyle/>
            <a:p>
              <a:pPr defTabSz="914400">
                <a:defRPr/>
              </a:pPr>
              <a:endParaRPr lang="en-US" sz="600" kern="0" smtClean="0">
                <a:solidFill>
                  <a:srgbClr val="505050"/>
                </a:solidFill>
              </a:endParaRPr>
            </a:p>
          </p:txBody>
        </p:sp>
        <p:grpSp>
          <p:nvGrpSpPr>
            <p:cNvPr id="327" name="Group 246"/>
            <p:cNvGrpSpPr>
              <a:grpSpLocks/>
            </p:cNvGrpSpPr>
            <p:nvPr/>
          </p:nvGrpSpPr>
          <p:grpSpPr bwMode="auto">
            <a:xfrm>
              <a:off x="1662113" y="3235325"/>
              <a:ext cx="77787" cy="74613"/>
              <a:chOff x="834" y="1956"/>
              <a:chExt cx="58" cy="58"/>
            </a:xfrm>
          </p:grpSpPr>
          <p:sp>
            <p:nvSpPr>
              <p:cNvPr id="337" name="Rectangle 247"/>
              <p:cNvSpPr>
                <a:spLocks noChangeArrowheads="1"/>
              </p:cNvSpPr>
              <p:nvPr/>
            </p:nvSpPr>
            <p:spPr bwMode="auto">
              <a:xfrm>
                <a:off x="834" y="1956"/>
                <a:ext cx="58" cy="58"/>
              </a:xfrm>
              <a:prstGeom prst="rect">
                <a:avLst/>
              </a:prstGeom>
              <a:solidFill>
                <a:srgbClr val="FFFFFF"/>
              </a:solidFill>
              <a:ln w="9525" algn="ctr">
                <a:solidFill>
                  <a:srgbClr val="4D4D4D"/>
                </a:solidFill>
                <a:miter lim="800000"/>
                <a:headEnd/>
                <a:tailEnd/>
              </a:ln>
            </p:spPr>
            <p:txBody>
              <a:bodyPr wrap="none" anchor="ctr"/>
              <a:lstStyle/>
              <a:p>
                <a:pPr defTabSz="914400">
                  <a:defRPr/>
                </a:pPr>
                <a:endParaRPr lang="en-US" sz="600" kern="0" smtClean="0">
                  <a:solidFill>
                    <a:srgbClr val="505050"/>
                  </a:solidFill>
                </a:endParaRPr>
              </a:p>
            </p:txBody>
          </p:sp>
          <p:sp>
            <p:nvSpPr>
              <p:cNvPr id="338" name="Line 248"/>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defTabSz="914400">
                  <a:defRPr/>
                </a:pPr>
                <a:endParaRPr lang="en-US" sz="600" kern="0" smtClean="0">
                  <a:solidFill>
                    <a:srgbClr val="505050"/>
                  </a:solidFill>
                </a:endParaRPr>
              </a:p>
            </p:txBody>
          </p:sp>
        </p:grpSp>
        <p:grpSp>
          <p:nvGrpSpPr>
            <p:cNvPr id="328" name="Group 249"/>
            <p:cNvGrpSpPr>
              <a:grpSpLocks/>
            </p:cNvGrpSpPr>
            <p:nvPr/>
          </p:nvGrpSpPr>
          <p:grpSpPr bwMode="auto">
            <a:xfrm>
              <a:off x="1801816" y="3163892"/>
              <a:ext cx="533314" cy="236820"/>
              <a:chOff x="822" y="1082"/>
              <a:chExt cx="399" cy="186"/>
            </a:xfrm>
          </p:grpSpPr>
          <p:grpSp>
            <p:nvGrpSpPr>
              <p:cNvPr id="329" name="Group 250"/>
              <p:cNvGrpSpPr>
                <a:grpSpLocks/>
              </p:cNvGrpSpPr>
              <p:nvPr/>
            </p:nvGrpSpPr>
            <p:grpSpPr bwMode="auto">
              <a:xfrm>
                <a:off x="822" y="1082"/>
                <a:ext cx="115" cy="144"/>
                <a:chOff x="2313" y="1620"/>
                <a:chExt cx="246" cy="324"/>
              </a:xfrm>
            </p:grpSpPr>
            <p:sp>
              <p:nvSpPr>
                <p:cNvPr id="331" name="AutoShape 251"/>
                <p:cNvSpPr>
                  <a:spLocks noChangeArrowheads="1"/>
                </p:cNvSpPr>
                <p:nvPr/>
              </p:nvSpPr>
              <p:spPr bwMode="auto">
                <a:xfrm flipV="1">
                  <a:off x="2313" y="1620"/>
                  <a:ext cx="246" cy="323"/>
                </a:xfrm>
                <a:prstGeom prst="foldedCorner">
                  <a:avLst>
                    <a:gd name="adj" fmla="val 22361"/>
                  </a:avLst>
                </a:prstGeom>
                <a:gradFill rotWithShape="1">
                  <a:gsLst>
                    <a:gs pos="0">
                      <a:srgbClr val="66CCFF"/>
                    </a:gs>
                    <a:gs pos="100000">
                      <a:srgbClr val="0072C6"/>
                    </a:gs>
                  </a:gsLst>
                  <a:path path="rect">
                    <a:fillToRect r="100000" b="100000"/>
                  </a:path>
                </a:gradFill>
                <a:ln w="9525">
                  <a:solidFill>
                    <a:srgbClr val="68217A"/>
                  </a:solidFill>
                  <a:round/>
                  <a:headEnd/>
                  <a:tailEnd/>
                </a:ln>
                <a:effectLst>
                  <a:outerShdw dist="17961" dir="2700000" algn="ctr" rotWithShape="0">
                    <a:srgbClr val="0072C6">
                      <a:alpha val="50000"/>
                    </a:srgbClr>
                  </a:outerShdw>
                </a:effectLst>
              </p:spPr>
              <p:txBody>
                <a:bodyPr wrap="none" anchor="ctr"/>
                <a:lstStyle/>
                <a:p>
                  <a:pPr defTabSz="914400">
                    <a:defRPr/>
                  </a:pPr>
                  <a:endParaRPr lang="en-US" sz="600" kern="0">
                    <a:solidFill>
                      <a:srgbClr val="505050"/>
                    </a:solidFill>
                  </a:endParaRPr>
                </a:p>
              </p:txBody>
            </p:sp>
            <p:sp>
              <p:nvSpPr>
                <p:cNvPr id="332" name="Line 252"/>
                <p:cNvSpPr>
                  <a:spLocks noChangeShapeType="1"/>
                </p:cNvSpPr>
                <p:nvPr/>
              </p:nvSpPr>
              <p:spPr bwMode="auto">
                <a:xfrm>
                  <a:off x="2333" y="1895"/>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33" name="Line 253"/>
                <p:cNvSpPr>
                  <a:spLocks noChangeShapeType="1"/>
                </p:cNvSpPr>
                <p:nvPr/>
              </p:nvSpPr>
              <p:spPr bwMode="auto">
                <a:xfrm>
                  <a:off x="2333" y="1838"/>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34" name="Line 254"/>
                <p:cNvSpPr>
                  <a:spLocks noChangeShapeType="1"/>
                </p:cNvSpPr>
                <p:nvPr/>
              </p:nvSpPr>
              <p:spPr bwMode="auto">
                <a:xfrm>
                  <a:off x="2333" y="1782"/>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35" name="Line 255"/>
                <p:cNvSpPr>
                  <a:spLocks noChangeShapeType="1"/>
                </p:cNvSpPr>
                <p:nvPr/>
              </p:nvSpPr>
              <p:spPr bwMode="auto">
                <a:xfrm>
                  <a:off x="2333" y="1725"/>
                  <a:ext cx="205"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sp>
              <p:nvSpPr>
                <p:cNvPr id="336" name="Line 256"/>
                <p:cNvSpPr>
                  <a:spLocks noChangeShapeType="1"/>
                </p:cNvSpPr>
                <p:nvPr/>
              </p:nvSpPr>
              <p:spPr bwMode="auto">
                <a:xfrm>
                  <a:off x="2333" y="1669"/>
                  <a:ext cx="154" cy="0"/>
                </a:xfrm>
                <a:prstGeom prst="line">
                  <a:avLst/>
                </a:prstGeom>
                <a:noFill/>
                <a:ln w="19050">
                  <a:solidFill>
                    <a:srgbClr val="0072C6"/>
                  </a:solidFill>
                  <a:round/>
                  <a:headEnd/>
                  <a:tailEnd/>
                </a:ln>
              </p:spPr>
              <p:txBody>
                <a:bodyPr wrap="none" anchor="ctr"/>
                <a:lstStyle/>
                <a:p>
                  <a:pPr defTabSz="914400">
                    <a:defRPr/>
                  </a:pPr>
                  <a:endParaRPr lang="en-US" sz="600" kern="0" smtClean="0">
                    <a:solidFill>
                      <a:srgbClr val="505050"/>
                    </a:solidFill>
                  </a:endParaRPr>
                </a:p>
              </p:txBody>
            </p:sp>
          </p:grpSp>
          <p:sp>
            <p:nvSpPr>
              <p:cNvPr id="330" name="Text Box 257"/>
              <p:cNvSpPr txBox="1">
                <a:spLocks noChangeArrowheads="1"/>
              </p:cNvSpPr>
              <p:nvPr/>
            </p:nvSpPr>
            <p:spPr bwMode="auto">
              <a:xfrm>
                <a:off x="911" y="1099"/>
                <a:ext cx="310" cy="169"/>
              </a:xfrm>
              <a:prstGeom prst="rect">
                <a:avLst/>
              </a:prstGeom>
              <a:noFill/>
              <a:ln w="9525" algn="ctr">
                <a:noFill/>
                <a:miter lim="800000"/>
                <a:headEnd/>
                <a:tailEnd/>
              </a:ln>
            </p:spPr>
            <p:txBody>
              <a:bodyPr wrap="none">
                <a:spAutoFit/>
              </a:bodyPr>
              <a:lstStyle/>
              <a:p>
                <a:pPr defTabSz="914400">
                  <a:lnSpc>
                    <a:spcPct val="90000"/>
                  </a:lnSpc>
                  <a:spcBef>
                    <a:spcPct val="40000"/>
                  </a:spcBef>
                  <a:defRPr/>
                </a:pPr>
                <a:r>
                  <a:rPr lang="en-US" sz="600" kern="0" smtClean="0">
                    <a:solidFill>
                      <a:srgbClr val="505050"/>
                    </a:solidFill>
                  </a:rPr>
                  <a:t>Item</a:t>
                </a:r>
              </a:p>
            </p:txBody>
          </p:sp>
        </p:grpSp>
      </p:grpSp>
      <p:sp>
        <p:nvSpPr>
          <p:cNvPr id="152" name="Freeform 122"/>
          <p:cNvSpPr>
            <a:spLocks/>
          </p:cNvSpPr>
          <p:nvPr/>
        </p:nvSpPr>
        <p:spPr bwMode="auto">
          <a:xfrm rot="20831354">
            <a:off x="4955599" y="2483810"/>
            <a:ext cx="727555" cy="371993"/>
          </a:xfrm>
          <a:custGeom>
            <a:avLst/>
            <a:gdLst>
              <a:gd name="T0" fmla="*/ 10327 w 1205"/>
              <a:gd name="T1" fmla="*/ 20638 h 482"/>
              <a:gd name="T2" fmla="*/ 43692 w 1205"/>
              <a:gd name="T3" fmla="*/ 11113 h 482"/>
              <a:gd name="T4" fmla="*/ 77852 w 1205"/>
              <a:gd name="T5" fmla="*/ 5556 h 482"/>
              <a:gd name="T6" fmla="*/ 114395 w 1205"/>
              <a:gd name="T7" fmla="*/ 794 h 482"/>
              <a:gd name="T8" fmla="*/ 139816 w 1205"/>
              <a:gd name="T9" fmla="*/ 0 h 482"/>
              <a:gd name="T10" fmla="*/ 192247 w 1205"/>
              <a:gd name="T11" fmla="*/ 794 h 482"/>
              <a:gd name="T12" fmla="*/ 246267 w 1205"/>
              <a:gd name="T13" fmla="*/ 3969 h 482"/>
              <a:gd name="T14" fmla="*/ 301081 w 1205"/>
              <a:gd name="T15" fmla="*/ 12700 h 482"/>
              <a:gd name="T16" fmla="*/ 357484 w 1205"/>
              <a:gd name="T17" fmla="*/ 23813 h 482"/>
              <a:gd name="T18" fmla="*/ 386877 w 1205"/>
              <a:gd name="T19" fmla="*/ 30956 h 482"/>
              <a:gd name="T20" fmla="*/ 443280 w 1205"/>
              <a:gd name="T21" fmla="*/ 46831 h 482"/>
              <a:gd name="T22" fmla="*/ 499683 w 1205"/>
              <a:gd name="T23" fmla="*/ 65088 h 482"/>
              <a:gd name="T24" fmla="*/ 553703 w 1205"/>
              <a:gd name="T25" fmla="*/ 85725 h 482"/>
              <a:gd name="T26" fmla="*/ 607723 w 1205"/>
              <a:gd name="T27" fmla="*/ 107950 h 482"/>
              <a:gd name="T28" fmla="*/ 659360 w 1205"/>
              <a:gd name="T29" fmla="*/ 133350 h 482"/>
              <a:gd name="T30" fmla="*/ 707818 w 1205"/>
              <a:gd name="T31" fmla="*/ 158750 h 482"/>
              <a:gd name="T32" fmla="*/ 753894 w 1205"/>
              <a:gd name="T33" fmla="*/ 185738 h 482"/>
              <a:gd name="T34" fmla="*/ 795203 w 1205"/>
              <a:gd name="T35" fmla="*/ 215107 h 482"/>
              <a:gd name="T36" fmla="*/ 817447 w 1205"/>
              <a:gd name="T37" fmla="*/ 221457 h 482"/>
              <a:gd name="T38" fmla="*/ 831746 w 1205"/>
              <a:gd name="T39" fmla="*/ 184150 h 482"/>
              <a:gd name="T40" fmla="*/ 938197 w 1205"/>
              <a:gd name="T41" fmla="*/ 351632 h 482"/>
              <a:gd name="T42" fmla="*/ 923103 w 1205"/>
              <a:gd name="T43" fmla="*/ 372269 h 482"/>
              <a:gd name="T44" fmla="*/ 768988 w 1205"/>
              <a:gd name="T45" fmla="*/ 327819 h 482"/>
              <a:gd name="T46" fmla="*/ 754689 w 1205"/>
              <a:gd name="T47" fmla="*/ 300832 h 482"/>
              <a:gd name="T48" fmla="*/ 772166 w 1205"/>
              <a:gd name="T49" fmla="*/ 288132 h 482"/>
              <a:gd name="T50" fmla="*/ 758661 w 1205"/>
              <a:gd name="T51" fmla="*/ 275432 h 482"/>
              <a:gd name="T52" fmla="*/ 712585 w 1205"/>
              <a:gd name="T53" fmla="*/ 240507 h 482"/>
              <a:gd name="T54" fmla="*/ 681603 w 1205"/>
              <a:gd name="T55" fmla="*/ 218282 h 482"/>
              <a:gd name="T56" fmla="*/ 625200 w 1205"/>
              <a:gd name="T57" fmla="*/ 181769 h 482"/>
              <a:gd name="T58" fmla="*/ 580713 w 1205"/>
              <a:gd name="T59" fmla="*/ 154781 h 482"/>
              <a:gd name="T60" fmla="*/ 533049 w 1205"/>
              <a:gd name="T61" fmla="*/ 129381 h 482"/>
              <a:gd name="T62" fmla="*/ 480618 w 1205"/>
              <a:gd name="T63" fmla="*/ 105569 h 482"/>
              <a:gd name="T64" fmla="*/ 424214 w 1205"/>
              <a:gd name="T65" fmla="*/ 82550 h 482"/>
              <a:gd name="T66" fmla="*/ 365428 w 1205"/>
              <a:gd name="T67" fmla="*/ 61913 h 482"/>
              <a:gd name="T68" fmla="*/ 305053 w 1205"/>
              <a:gd name="T69" fmla="*/ 43656 h 482"/>
              <a:gd name="T70" fmla="*/ 239912 w 1205"/>
              <a:gd name="T71" fmla="*/ 29369 h 482"/>
              <a:gd name="T72" fmla="*/ 206546 w 1205"/>
              <a:gd name="T73" fmla="*/ 24606 h 482"/>
              <a:gd name="T74" fmla="*/ 173181 w 1205"/>
              <a:gd name="T75" fmla="*/ 21431 h 482"/>
              <a:gd name="T76" fmla="*/ 104068 w 1205"/>
              <a:gd name="T77" fmla="*/ 18256 h 482"/>
              <a:gd name="T78" fmla="*/ 69908 w 1205"/>
              <a:gd name="T79" fmla="*/ 18256 h 482"/>
              <a:gd name="T80" fmla="*/ 34954 w 1205"/>
              <a:gd name="T81" fmla="*/ 20638 h 482"/>
              <a:gd name="T82" fmla="*/ 0 w 1205"/>
              <a:gd name="T83" fmla="*/ 23813 h 4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5"/>
              <a:gd name="T127" fmla="*/ 0 h 482"/>
              <a:gd name="T128" fmla="*/ 1205 w 1205"/>
              <a:gd name="T129" fmla="*/ 482 h 4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5" h="482">
                <a:moveTo>
                  <a:pt x="0" y="30"/>
                </a:moveTo>
                <a:lnTo>
                  <a:pt x="13" y="26"/>
                </a:lnTo>
                <a:lnTo>
                  <a:pt x="26" y="21"/>
                </a:lnTo>
                <a:lnTo>
                  <a:pt x="55" y="14"/>
                </a:lnTo>
                <a:lnTo>
                  <a:pt x="84" y="8"/>
                </a:lnTo>
                <a:lnTo>
                  <a:pt x="98" y="7"/>
                </a:lnTo>
                <a:lnTo>
                  <a:pt x="113" y="4"/>
                </a:lnTo>
                <a:lnTo>
                  <a:pt x="144" y="1"/>
                </a:lnTo>
                <a:lnTo>
                  <a:pt x="160" y="1"/>
                </a:lnTo>
                <a:lnTo>
                  <a:pt x="176" y="0"/>
                </a:lnTo>
                <a:lnTo>
                  <a:pt x="208" y="0"/>
                </a:lnTo>
                <a:lnTo>
                  <a:pt x="242" y="1"/>
                </a:lnTo>
                <a:lnTo>
                  <a:pt x="275" y="2"/>
                </a:lnTo>
                <a:lnTo>
                  <a:pt x="310" y="5"/>
                </a:lnTo>
                <a:lnTo>
                  <a:pt x="344" y="11"/>
                </a:lnTo>
                <a:lnTo>
                  <a:pt x="379" y="16"/>
                </a:lnTo>
                <a:lnTo>
                  <a:pt x="416" y="23"/>
                </a:lnTo>
                <a:lnTo>
                  <a:pt x="450" y="30"/>
                </a:lnTo>
                <a:lnTo>
                  <a:pt x="469" y="34"/>
                </a:lnTo>
                <a:lnTo>
                  <a:pt x="487" y="39"/>
                </a:lnTo>
                <a:lnTo>
                  <a:pt x="521" y="49"/>
                </a:lnTo>
                <a:lnTo>
                  <a:pt x="558" y="59"/>
                </a:lnTo>
                <a:lnTo>
                  <a:pt x="592" y="69"/>
                </a:lnTo>
                <a:lnTo>
                  <a:pt x="629" y="82"/>
                </a:lnTo>
                <a:lnTo>
                  <a:pt x="663" y="94"/>
                </a:lnTo>
                <a:lnTo>
                  <a:pt x="697" y="108"/>
                </a:lnTo>
                <a:lnTo>
                  <a:pt x="731" y="121"/>
                </a:lnTo>
                <a:lnTo>
                  <a:pt x="765" y="136"/>
                </a:lnTo>
                <a:lnTo>
                  <a:pt x="798" y="152"/>
                </a:lnTo>
                <a:lnTo>
                  <a:pt x="830" y="168"/>
                </a:lnTo>
                <a:lnTo>
                  <a:pt x="860" y="184"/>
                </a:lnTo>
                <a:lnTo>
                  <a:pt x="891" y="200"/>
                </a:lnTo>
                <a:lnTo>
                  <a:pt x="920" y="217"/>
                </a:lnTo>
                <a:lnTo>
                  <a:pt x="949" y="234"/>
                </a:lnTo>
                <a:lnTo>
                  <a:pt x="975" y="252"/>
                </a:lnTo>
                <a:lnTo>
                  <a:pt x="1001" y="271"/>
                </a:lnTo>
                <a:lnTo>
                  <a:pt x="1026" y="288"/>
                </a:lnTo>
                <a:lnTo>
                  <a:pt x="1029" y="279"/>
                </a:lnTo>
                <a:lnTo>
                  <a:pt x="1036" y="259"/>
                </a:lnTo>
                <a:lnTo>
                  <a:pt x="1047" y="232"/>
                </a:lnTo>
                <a:lnTo>
                  <a:pt x="1127" y="358"/>
                </a:lnTo>
                <a:lnTo>
                  <a:pt x="1181" y="443"/>
                </a:lnTo>
                <a:lnTo>
                  <a:pt x="1205" y="482"/>
                </a:lnTo>
                <a:lnTo>
                  <a:pt x="1162" y="469"/>
                </a:lnTo>
                <a:lnTo>
                  <a:pt x="1065" y="442"/>
                </a:lnTo>
                <a:lnTo>
                  <a:pt x="968" y="413"/>
                </a:lnTo>
                <a:lnTo>
                  <a:pt x="923" y="400"/>
                </a:lnTo>
                <a:lnTo>
                  <a:pt x="950" y="379"/>
                </a:lnTo>
                <a:lnTo>
                  <a:pt x="966" y="369"/>
                </a:lnTo>
                <a:lnTo>
                  <a:pt x="972" y="363"/>
                </a:lnTo>
                <a:lnTo>
                  <a:pt x="965" y="356"/>
                </a:lnTo>
                <a:lnTo>
                  <a:pt x="955" y="347"/>
                </a:lnTo>
                <a:lnTo>
                  <a:pt x="930" y="327"/>
                </a:lnTo>
                <a:lnTo>
                  <a:pt x="897" y="303"/>
                </a:lnTo>
                <a:lnTo>
                  <a:pt x="878" y="289"/>
                </a:lnTo>
                <a:lnTo>
                  <a:pt x="858" y="275"/>
                </a:lnTo>
                <a:lnTo>
                  <a:pt x="811" y="243"/>
                </a:lnTo>
                <a:lnTo>
                  <a:pt x="787" y="229"/>
                </a:lnTo>
                <a:lnTo>
                  <a:pt x="759" y="211"/>
                </a:lnTo>
                <a:lnTo>
                  <a:pt x="731" y="195"/>
                </a:lnTo>
                <a:lnTo>
                  <a:pt x="701" y="179"/>
                </a:lnTo>
                <a:lnTo>
                  <a:pt x="671" y="163"/>
                </a:lnTo>
                <a:lnTo>
                  <a:pt x="639" y="147"/>
                </a:lnTo>
                <a:lnTo>
                  <a:pt x="605" y="133"/>
                </a:lnTo>
                <a:lnTo>
                  <a:pt x="571" y="117"/>
                </a:lnTo>
                <a:lnTo>
                  <a:pt x="534" y="104"/>
                </a:lnTo>
                <a:lnTo>
                  <a:pt x="498" y="89"/>
                </a:lnTo>
                <a:lnTo>
                  <a:pt x="460" y="78"/>
                </a:lnTo>
                <a:lnTo>
                  <a:pt x="423" y="66"/>
                </a:lnTo>
                <a:lnTo>
                  <a:pt x="384" y="55"/>
                </a:lnTo>
                <a:lnTo>
                  <a:pt x="343" y="46"/>
                </a:lnTo>
                <a:lnTo>
                  <a:pt x="302" y="37"/>
                </a:lnTo>
                <a:lnTo>
                  <a:pt x="281" y="34"/>
                </a:lnTo>
                <a:lnTo>
                  <a:pt x="260" y="31"/>
                </a:lnTo>
                <a:lnTo>
                  <a:pt x="239" y="29"/>
                </a:lnTo>
                <a:lnTo>
                  <a:pt x="218" y="27"/>
                </a:lnTo>
                <a:lnTo>
                  <a:pt x="175" y="24"/>
                </a:lnTo>
                <a:lnTo>
                  <a:pt x="131" y="23"/>
                </a:lnTo>
                <a:lnTo>
                  <a:pt x="110" y="23"/>
                </a:lnTo>
                <a:lnTo>
                  <a:pt x="88" y="23"/>
                </a:lnTo>
                <a:lnTo>
                  <a:pt x="66" y="24"/>
                </a:lnTo>
                <a:lnTo>
                  <a:pt x="44" y="26"/>
                </a:lnTo>
                <a:lnTo>
                  <a:pt x="21" y="27"/>
                </a:lnTo>
                <a:lnTo>
                  <a:pt x="0" y="30"/>
                </a:lnTo>
                <a:close/>
              </a:path>
            </a:pathLst>
          </a:custGeom>
          <a:solidFill>
            <a:srgbClr val="FF0000">
              <a:alpha val="74901"/>
            </a:srgbClr>
          </a:solidFill>
          <a:ln w="9525">
            <a:noFill/>
            <a:round/>
            <a:headEnd/>
            <a:tailEnd/>
          </a:ln>
        </p:spPr>
        <p:txBody>
          <a:bodyPr/>
          <a:lstStyle/>
          <a:p>
            <a:endParaRPr lang="en-US" sz="1122">
              <a:solidFill>
                <a:srgbClr val="FFFFFF"/>
              </a:solidFill>
            </a:endParaRPr>
          </a:p>
        </p:txBody>
      </p:sp>
      <p:sp>
        <p:nvSpPr>
          <p:cNvPr id="154" name="Freeform 124"/>
          <p:cNvSpPr>
            <a:spLocks/>
          </p:cNvSpPr>
          <p:nvPr/>
        </p:nvSpPr>
        <p:spPr bwMode="auto">
          <a:xfrm rot="20015107">
            <a:off x="4955599" y="3996476"/>
            <a:ext cx="727555" cy="371993"/>
          </a:xfrm>
          <a:custGeom>
            <a:avLst/>
            <a:gdLst>
              <a:gd name="T0" fmla="*/ 10327 w 1205"/>
              <a:gd name="T1" fmla="*/ 20638 h 482"/>
              <a:gd name="T2" fmla="*/ 43692 w 1205"/>
              <a:gd name="T3" fmla="*/ 11113 h 482"/>
              <a:gd name="T4" fmla="*/ 77852 w 1205"/>
              <a:gd name="T5" fmla="*/ 5556 h 482"/>
              <a:gd name="T6" fmla="*/ 114395 w 1205"/>
              <a:gd name="T7" fmla="*/ 794 h 482"/>
              <a:gd name="T8" fmla="*/ 139816 w 1205"/>
              <a:gd name="T9" fmla="*/ 0 h 482"/>
              <a:gd name="T10" fmla="*/ 192247 w 1205"/>
              <a:gd name="T11" fmla="*/ 794 h 482"/>
              <a:gd name="T12" fmla="*/ 246267 w 1205"/>
              <a:gd name="T13" fmla="*/ 3969 h 482"/>
              <a:gd name="T14" fmla="*/ 301081 w 1205"/>
              <a:gd name="T15" fmla="*/ 12700 h 482"/>
              <a:gd name="T16" fmla="*/ 357484 w 1205"/>
              <a:gd name="T17" fmla="*/ 23813 h 482"/>
              <a:gd name="T18" fmla="*/ 386877 w 1205"/>
              <a:gd name="T19" fmla="*/ 30956 h 482"/>
              <a:gd name="T20" fmla="*/ 443280 w 1205"/>
              <a:gd name="T21" fmla="*/ 46831 h 482"/>
              <a:gd name="T22" fmla="*/ 499683 w 1205"/>
              <a:gd name="T23" fmla="*/ 65088 h 482"/>
              <a:gd name="T24" fmla="*/ 553703 w 1205"/>
              <a:gd name="T25" fmla="*/ 85725 h 482"/>
              <a:gd name="T26" fmla="*/ 607723 w 1205"/>
              <a:gd name="T27" fmla="*/ 107950 h 482"/>
              <a:gd name="T28" fmla="*/ 659360 w 1205"/>
              <a:gd name="T29" fmla="*/ 133350 h 482"/>
              <a:gd name="T30" fmla="*/ 707818 w 1205"/>
              <a:gd name="T31" fmla="*/ 158750 h 482"/>
              <a:gd name="T32" fmla="*/ 753894 w 1205"/>
              <a:gd name="T33" fmla="*/ 185738 h 482"/>
              <a:gd name="T34" fmla="*/ 795203 w 1205"/>
              <a:gd name="T35" fmla="*/ 215107 h 482"/>
              <a:gd name="T36" fmla="*/ 817447 w 1205"/>
              <a:gd name="T37" fmla="*/ 221457 h 482"/>
              <a:gd name="T38" fmla="*/ 831746 w 1205"/>
              <a:gd name="T39" fmla="*/ 184150 h 482"/>
              <a:gd name="T40" fmla="*/ 938197 w 1205"/>
              <a:gd name="T41" fmla="*/ 351632 h 482"/>
              <a:gd name="T42" fmla="*/ 923103 w 1205"/>
              <a:gd name="T43" fmla="*/ 372269 h 482"/>
              <a:gd name="T44" fmla="*/ 768988 w 1205"/>
              <a:gd name="T45" fmla="*/ 327819 h 482"/>
              <a:gd name="T46" fmla="*/ 754689 w 1205"/>
              <a:gd name="T47" fmla="*/ 300832 h 482"/>
              <a:gd name="T48" fmla="*/ 772166 w 1205"/>
              <a:gd name="T49" fmla="*/ 288132 h 482"/>
              <a:gd name="T50" fmla="*/ 758661 w 1205"/>
              <a:gd name="T51" fmla="*/ 275432 h 482"/>
              <a:gd name="T52" fmla="*/ 712585 w 1205"/>
              <a:gd name="T53" fmla="*/ 240507 h 482"/>
              <a:gd name="T54" fmla="*/ 681603 w 1205"/>
              <a:gd name="T55" fmla="*/ 218282 h 482"/>
              <a:gd name="T56" fmla="*/ 625200 w 1205"/>
              <a:gd name="T57" fmla="*/ 181769 h 482"/>
              <a:gd name="T58" fmla="*/ 580713 w 1205"/>
              <a:gd name="T59" fmla="*/ 154781 h 482"/>
              <a:gd name="T60" fmla="*/ 533049 w 1205"/>
              <a:gd name="T61" fmla="*/ 129381 h 482"/>
              <a:gd name="T62" fmla="*/ 480618 w 1205"/>
              <a:gd name="T63" fmla="*/ 105569 h 482"/>
              <a:gd name="T64" fmla="*/ 424214 w 1205"/>
              <a:gd name="T65" fmla="*/ 82550 h 482"/>
              <a:gd name="T66" fmla="*/ 365428 w 1205"/>
              <a:gd name="T67" fmla="*/ 61913 h 482"/>
              <a:gd name="T68" fmla="*/ 305053 w 1205"/>
              <a:gd name="T69" fmla="*/ 43656 h 482"/>
              <a:gd name="T70" fmla="*/ 239912 w 1205"/>
              <a:gd name="T71" fmla="*/ 29369 h 482"/>
              <a:gd name="T72" fmla="*/ 206546 w 1205"/>
              <a:gd name="T73" fmla="*/ 24606 h 482"/>
              <a:gd name="T74" fmla="*/ 173181 w 1205"/>
              <a:gd name="T75" fmla="*/ 21431 h 482"/>
              <a:gd name="T76" fmla="*/ 104068 w 1205"/>
              <a:gd name="T77" fmla="*/ 18256 h 482"/>
              <a:gd name="T78" fmla="*/ 69908 w 1205"/>
              <a:gd name="T79" fmla="*/ 18256 h 482"/>
              <a:gd name="T80" fmla="*/ 34954 w 1205"/>
              <a:gd name="T81" fmla="*/ 20638 h 482"/>
              <a:gd name="T82" fmla="*/ 0 w 1205"/>
              <a:gd name="T83" fmla="*/ 23813 h 4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5"/>
              <a:gd name="T127" fmla="*/ 0 h 482"/>
              <a:gd name="T128" fmla="*/ 1205 w 1205"/>
              <a:gd name="T129" fmla="*/ 482 h 4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5" h="482">
                <a:moveTo>
                  <a:pt x="0" y="30"/>
                </a:moveTo>
                <a:lnTo>
                  <a:pt x="13" y="26"/>
                </a:lnTo>
                <a:lnTo>
                  <a:pt x="26" y="21"/>
                </a:lnTo>
                <a:lnTo>
                  <a:pt x="55" y="14"/>
                </a:lnTo>
                <a:lnTo>
                  <a:pt x="84" y="8"/>
                </a:lnTo>
                <a:lnTo>
                  <a:pt x="98" y="7"/>
                </a:lnTo>
                <a:lnTo>
                  <a:pt x="113" y="4"/>
                </a:lnTo>
                <a:lnTo>
                  <a:pt x="144" y="1"/>
                </a:lnTo>
                <a:lnTo>
                  <a:pt x="160" y="1"/>
                </a:lnTo>
                <a:lnTo>
                  <a:pt x="176" y="0"/>
                </a:lnTo>
                <a:lnTo>
                  <a:pt x="208" y="0"/>
                </a:lnTo>
                <a:lnTo>
                  <a:pt x="242" y="1"/>
                </a:lnTo>
                <a:lnTo>
                  <a:pt x="275" y="2"/>
                </a:lnTo>
                <a:lnTo>
                  <a:pt x="310" y="5"/>
                </a:lnTo>
                <a:lnTo>
                  <a:pt x="344" y="11"/>
                </a:lnTo>
                <a:lnTo>
                  <a:pt x="379" y="16"/>
                </a:lnTo>
                <a:lnTo>
                  <a:pt x="416" y="23"/>
                </a:lnTo>
                <a:lnTo>
                  <a:pt x="450" y="30"/>
                </a:lnTo>
                <a:lnTo>
                  <a:pt x="469" y="34"/>
                </a:lnTo>
                <a:lnTo>
                  <a:pt x="487" y="39"/>
                </a:lnTo>
                <a:lnTo>
                  <a:pt x="521" y="49"/>
                </a:lnTo>
                <a:lnTo>
                  <a:pt x="558" y="59"/>
                </a:lnTo>
                <a:lnTo>
                  <a:pt x="592" y="69"/>
                </a:lnTo>
                <a:lnTo>
                  <a:pt x="629" y="82"/>
                </a:lnTo>
                <a:lnTo>
                  <a:pt x="663" y="94"/>
                </a:lnTo>
                <a:lnTo>
                  <a:pt x="697" y="108"/>
                </a:lnTo>
                <a:lnTo>
                  <a:pt x="731" y="121"/>
                </a:lnTo>
                <a:lnTo>
                  <a:pt x="765" y="136"/>
                </a:lnTo>
                <a:lnTo>
                  <a:pt x="798" y="152"/>
                </a:lnTo>
                <a:lnTo>
                  <a:pt x="830" y="168"/>
                </a:lnTo>
                <a:lnTo>
                  <a:pt x="860" y="184"/>
                </a:lnTo>
                <a:lnTo>
                  <a:pt x="891" y="200"/>
                </a:lnTo>
                <a:lnTo>
                  <a:pt x="920" y="217"/>
                </a:lnTo>
                <a:lnTo>
                  <a:pt x="949" y="234"/>
                </a:lnTo>
                <a:lnTo>
                  <a:pt x="975" y="252"/>
                </a:lnTo>
                <a:lnTo>
                  <a:pt x="1001" y="271"/>
                </a:lnTo>
                <a:lnTo>
                  <a:pt x="1026" y="288"/>
                </a:lnTo>
                <a:lnTo>
                  <a:pt x="1029" y="279"/>
                </a:lnTo>
                <a:lnTo>
                  <a:pt x="1036" y="259"/>
                </a:lnTo>
                <a:lnTo>
                  <a:pt x="1047" y="232"/>
                </a:lnTo>
                <a:lnTo>
                  <a:pt x="1127" y="358"/>
                </a:lnTo>
                <a:lnTo>
                  <a:pt x="1181" y="443"/>
                </a:lnTo>
                <a:lnTo>
                  <a:pt x="1205" y="482"/>
                </a:lnTo>
                <a:lnTo>
                  <a:pt x="1162" y="469"/>
                </a:lnTo>
                <a:lnTo>
                  <a:pt x="1065" y="442"/>
                </a:lnTo>
                <a:lnTo>
                  <a:pt x="968" y="413"/>
                </a:lnTo>
                <a:lnTo>
                  <a:pt x="923" y="400"/>
                </a:lnTo>
                <a:lnTo>
                  <a:pt x="950" y="379"/>
                </a:lnTo>
                <a:lnTo>
                  <a:pt x="966" y="369"/>
                </a:lnTo>
                <a:lnTo>
                  <a:pt x="972" y="363"/>
                </a:lnTo>
                <a:lnTo>
                  <a:pt x="965" y="356"/>
                </a:lnTo>
                <a:lnTo>
                  <a:pt x="955" y="347"/>
                </a:lnTo>
                <a:lnTo>
                  <a:pt x="930" y="327"/>
                </a:lnTo>
                <a:lnTo>
                  <a:pt x="897" y="303"/>
                </a:lnTo>
                <a:lnTo>
                  <a:pt x="878" y="289"/>
                </a:lnTo>
                <a:lnTo>
                  <a:pt x="858" y="275"/>
                </a:lnTo>
                <a:lnTo>
                  <a:pt x="811" y="243"/>
                </a:lnTo>
                <a:lnTo>
                  <a:pt x="787" y="229"/>
                </a:lnTo>
                <a:lnTo>
                  <a:pt x="759" y="211"/>
                </a:lnTo>
                <a:lnTo>
                  <a:pt x="731" y="195"/>
                </a:lnTo>
                <a:lnTo>
                  <a:pt x="701" y="179"/>
                </a:lnTo>
                <a:lnTo>
                  <a:pt x="671" y="163"/>
                </a:lnTo>
                <a:lnTo>
                  <a:pt x="639" y="147"/>
                </a:lnTo>
                <a:lnTo>
                  <a:pt x="605" y="133"/>
                </a:lnTo>
                <a:lnTo>
                  <a:pt x="571" y="117"/>
                </a:lnTo>
                <a:lnTo>
                  <a:pt x="534" y="104"/>
                </a:lnTo>
                <a:lnTo>
                  <a:pt x="498" y="89"/>
                </a:lnTo>
                <a:lnTo>
                  <a:pt x="460" y="78"/>
                </a:lnTo>
                <a:lnTo>
                  <a:pt x="423" y="66"/>
                </a:lnTo>
                <a:lnTo>
                  <a:pt x="384" y="55"/>
                </a:lnTo>
                <a:lnTo>
                  <a:pt x="343" y="46"/>
                </a:lnTo>
                <a:lnTo>
                  <a:pt x="302" y="37"/>
                </a:lnTo>
                <a:lnTo>
                  <a:pt x="281" y="34"/>
                </a:lnTo>
                <a:lnTo>
                  <a:pt x="260" y="31"/>
                </a:lnTo>
                <a:lnTo>
                  <a:pt x="239" y="29"/>
                </a:lnTo>
                <a:lnTo>
                  <a:pt x="218" y="27"/>
                </a:lnTo>
                <a:lnTo>
                  <a:pt x="175" y="24"/>
                </a:lnTo>
                <a:lnTo>
                  <a:pt x="131" y="23"/>
                </a:lnTo>
                <a:lnTo>
                  <a:pt x="110" y="23"/>
                </a:lnTo>
                <a:lnTo>
                  <a:pt x="88" y="23"/>
                </a:lnTo>
                <a:lnTo>
                  <a:pt x="66" y="24"/>
                </a:lnTo>
                <a:lnTo>
                  <a:pt x="44" y="26"/>
                </a:lnTo>
                <a:lnTo>
                  <a:pt x="21" y="27"/>
                </a:lnTo>
                <a:lnTo>
                  <a:pt x="0" y="30"/>
                </a:lnTo>
                <a:close/>
              </a:path>
            </a:pathLst>
          </a:custGeom>
          <a:solidFill>
            <a:srgbClr val="FF0000">
              <a:alpha val="74901"/>
            </a:srgbClr>
          </a:solidFill>
          <a:ln w="9525">
            <a:noFill/>
            <a:round/>
            <a:headEnd/>
            <a:tailEnd/>
          </a:ln>
        </p:spPr>
        <p:txBody>
          <a:bodyPr/>
          <a:lstStyle/>
          <a:p>
            <a:endParaRPr lang="en-US" sz="1122">
              <a:solidFill>
                <a:srgbClr val="FFFFFF"/>
              </a:solidFill>
            </a:endParaRPr>
          </a:p>
        </p:txBody>
      </p:sp>
    </p:spTree>
    <p:extLst>
      <p:ext uri="{BB962C8B-B14F-4D97-AF65-F5344CB8AC3E}">
        <p14:creationId xmlns:p14="http://schemas.microsoft.com/office/powerpoint/2010/main" val="3392241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wipe(left)">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2"/>
                                        </p:tgtEl>
                                        <p:attrNameLst>
                                          <p:attrName>style.visibility</p:attrName>
                                        </p:attrNameLst>
                                      </p:cBhvr>
                                      <p:to>
                                        <p:strVal val="visible"/>
                                      </p:to>
                                    </p:set>
                                    <p:animEffect transition="in" filter="wipe(left)">
                                      <p:cBhvr>
                                        <p:cTn id="16" dur="500"/>
                                        <p:tgtEl>
                                          <p:spTgt spid="142"/>
                                        </p:tgtEl>
                                      </p:cBhvr>
                                    </p:animEffect>
                                  </p:childTnLst>
                                </p:cTn>
                              </p:par>
                              <p:par>
                                <p:cTn id="17" presetID="22" presetClass="entr" presetSubtype="8"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wipe(left)">
                                      <p:cBhvr>
                                        <p:cTn id="19" dur="500"/>
                                        <p:tgtEl>
                                          <p:spTgt spid="143"/>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wipe(left)">
                                      <p:cBhvr>
                                        <p:cTn id="23" dur="500"/>
                                        <p:tgtEl>
                                          <p:spTgt spid="15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52" grpId="0" animBg="1"/>
      <p:bldP spid="1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3"/>
          <p:cNvSpPr>
            <a:spLocks noChangeArrowheads="1"/>
          </p:cNvSpPr>
          <p:nvPr/>
        </p:nvSpPr>
        <p:spPr bwMode="auto">
          <a:xfrm>
            <a:off x="745629" y="1319568"/>
            <a:ext cx="7416823" cy="3405882"/>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defRPr/>
            </a:pPr>
            <a:endParaRPr lang="en-US" sz="2040" kern="0" dirty="0">
              <a:solidFill>
                <a:srgbClr val="505050"/>
              </a:solidFill>
            </a:endParaRPr>
          </a:p>
        </p:txBody>
      </p:sp>
      <p:sp>
        <p:nvSpPr>
          <p:cNvPr id="3" name="Title 2"/>
          <p:cNvSpPr>
            <a:spLocks noGrp="1"/>
          </p:cNvSpPr>
          <p:nvPr>
            <p:ph type="title" idx="4294967295"/>
          </p:nvPr>
        </p:nvSpPr>
        <p:spPr>
          <a:xfrm>
            <a:off x="0" y="293688"/>
            <a:ext cx="11696700" cy="1187450"/>
          </a:xfrm>
        </p:spPr>
        <p:txBody>
          <a:bodyPr/>
          <a:lstStyle/>
          <a:p>
            <a:r>
              <a:rPr lang="en-US" sz="4800" dirty="0"/>
              <a:t>What Is a BizTalk XML Schema?</a:t>
            </a:r>
          </a:p>
        </p:txBody>
      </p:sp>
      <p:sp>
        <p:nvSpPr>
          <p:cNvPr id="29" name="Rectangle 28"/>
          <p:cNvSpPr/>
          <p:nvPr/>
        </p:nvSpPr>
        <p:spPr>
          <a:xfrm>
            <a:off x="796359" y="5165640"/>
            <a:ext cx="6069949" cy="707886"/>
          </a:xfrm>
          <a:prstGeom prst="rect">
            <a:avLst/>
          </a:prstGeom>
        </p:spPr>
        <p:txBody>
          <a:bodyPr wrap="square">
            <a:spAutoFit/>
          </a:bodyPr>
          <a:lstStyle/>
          <a:p>
            <a:r>
              <a:rPr lang="en-US" sz="2000" dirty="0">
                <a:solidFill>
                  <a:srgbClr val="FFFFFF"/>
                </a:solidFill>
              </a:rPr>
              <a:t>BizTalk uses the XML schema definition language (XSD)</a:t>
            </a:r>
          </a:p>
        </p:txBody>
      </p:sp>
      <p:sp>
        <p:nvSpPr>
          <p:cNvPr id="36" name="Rectangle 35"/>
          <p:cNvSpPr/>
          <p:nvPr/>
        </p:nvSpPr>
        <p:spPr bwMode="auto">
          <a:xfrm>
            <a:off x="796360" y="4923728"/>
            <a:ext cx="6069948" cy="1255327"/>
          </a:xfrm>
          <a:prstGeom prst="rect">
            <a:avLst/>
          </a:prstGeom>
          <a:no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745629" y="1337022"/>
            <a:ext cx="7416823" cy="3388428"/>
          </a:xfrm>
          <a:prstGeom prst="rect">
            <a:avLst/>
          </a:prstGeom>
        </p:spPr>
        <p:txBody>
          <a:bodyPr wrap="square">
            <a:spAutoFit/>
          </a:bodyPr>
          <a:lstStyle/>
          <a:p>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xs:schema</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targetNamespace</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http://contoso.com/invoice</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 </a:t>
            </a:r>
            <a:r>
              <a:rPr lang="en-US" sz="1428" noProof="1" smtClean="0">
                <a:solidFill>
                  <a:prstClr val="black"/>
                </a:solidFill>
                <a:latin typeface="Lucida Sans Typewriter" pitchFamily="49" charset="0"/>
              </a:rPr>
              <a:t/>
            </a:r>
            <a:br>
              <a:rPr lang="en-US" sz="1428" noProof="1" smtClean="0">
                <a:solidFill>
                  <a:prstClr val="black"/>
                </a:solidFill>
                <a:latin typeface="Lucida Sans Typewriter" pitchFamily="49" charset="0"/>
              </a:rPr>
            </a:br>
            <a:r>
              <a:rPr lang="en-US" sz="1428" noProof="1" smtClean="0">
                <a:solidFill>
                  <a:prstClr val="black"/>
                </a:solidFill>
                <a:latin typeface="Lucida Sans Typewriter" pitchFamily="49" charset="0"/>
              </a:rPr>
              <a:t>           </a:t>
            </a:r>
            <a:r>
              <a:rPr lang="en-US" sz="1428" noProof="1" smtClean="0">
                <a:solidFill>
                  <a:srgbClr val="FF0000"/>
                </a:solidFill>
                <a:latin typeface="Lucida Sans Typewriter" pitchFamily="49" charset="0"/>
              </a:rPr>
              <a:t>xmlns:xs</a:t>
            </a:r>
            <a:r>
              <a:rPr lang="en-US" sz="1428" noProof="1" smtClean="0">
                <a:solidFill>
                  <a:srgbClr val="0000FF"/>
                </a:solidFill>
                <a:latin typeface="Lucida Sans Typewriter" pitchFamily="49" charset="0"/>
              </a:rPr>
              <a:t>=“http://www.w3.org/2001/XMLSchema”</a:t>
            </a:r>
            <a:r>
              <a:rPr lang="en-US" sz="1428" noProof="1" smtClean="0">
                <a:solidFill>
                  <a:prstClr val="black"/>
                </a:solidFill>
                <a:latin typeface="Lucida Sans Typewriter" pitchFamily="49" charset="0"/>
              </a:rPr>
              <a:t/>
            </a:r>
            <a:br>
              <a:rPr lang="en-US" sz="1428" noProof="1" smtClean="0">
                <a:solidFill>
                  <a:prstClr val="black"/>
                </a:solidFill>
                <a:latin typeface="Lucida Sans Typewriter" pitchFamily="49" charset="0"/>
              </a:rPr>
            </a:b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attributeFormDefault</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unqualified</a:t>
            </a:r>
            <a:r>
              <a:rPr lang="en-US" sz="1428" noProof="1" smtClean="0">
                <a:solidFill>
                  <a:prstClr val="black"/>
                </a:solidFill>
                <a:latin typeface="Lucida Sans Typewriter" pitchFamily="49" charset="0"/>
              </a:rPr>
              <a:t>“</a:t>
            </a:r>
            <a:br>
              <a:rPr lang="en-US" sz="1428" noProof="1" smtClean="0">
                <a:solidFill>
                  <a:prstClr val="black"/>
                </a:solidFill>
                <a:latin typeface="Lucida Sans Typewriter" pitchFamily="49" charset="0"/>
              </a:rPr>
            </a:br>
            <a:r>
              <a:rPr lang="en-US" sz="1428" noProof="1" smtClean="0">
                <a:solidFill>
                  <a:prstClr val="black"/>
                </a:solidFill>
                <a:latin typeface="Lucida Sans Typewriter" pitchFamily="49" charset="0"/>
              </a:rPr>
              <a:t>          </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elementFormDefault</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qualified</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&gt;</a:t>
            </a:r>
            <a:endParaRPr lang="en-US" sz="1428" noProof="1" smtClean="0">
              <a:solidFill>
                <a:srgbClr val="FFFFFF">
                  <a:lumMod val="95000"/>
                </a:srgbClr>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xs:element</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name</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Item</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xs:complexType</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xs:sequence</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xs:element</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name</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Description</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type</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xs:string</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 /&gt;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xs:element</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name</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Quantity</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type</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xs:integer</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 /&gt;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xs:element</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name</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UnitPrice</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type</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xs:decimal</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 /&gt;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xs:element</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name</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ItemID</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 </a:t>
            </a:r>
            <a:r>
              <a:rPr lang="en-US" sz="1428" noProof="1" smtClean="0">
                <a:solidFill>
                  <a:srgbClr val="FF0000"/>
                </a:solidFill>
                <a:latin typeface="Lucida Sans Typewriter" pitchFamily="49" charset="0"/>
              </a:rPr>
              <a:t>type</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xs:string</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 /&gt;</a:t>
            </a:r>
            <a:br>
              <a:rPr lang="en-US" sz="1428" noProof="1" smtClean="0">
                <a:solidFill>
                  <a:srgbClr val="0000FF"/>
                </a:solidFill>
                <a:latin typeface="Lucida Sans Typewriter" pitchFamily="49" charset="0"/>
              </a:rPr>
            </a:br>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xs:sequence</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xs:complexType</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xs:element</a:t>
            </a:r>
            <a:r>
              <a:rPr lang="en-US" sz="1428" noProof="1" smtClean="0">
                <a:solidFill>
                  <a:srgbClr val="0000FF"/>
                </a:solidFill>
                <a:latin typeface="Lucida Sans Typewriter" pitchFamily="49" charset="0"/>
              </a:rPr>
              <a:t>&gt;</a:t>
            </a:r>
          </a:p>
          <a:p>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xs:schema</a:t>
            </a:r>
            <a:r>
              <a:rPr lang="en-US" sz="1428" noProof="1" smtClean="0">
                <a:solidFill>
                  <a:srgbClr val="0000FF"/>
                </a:solidFill>
                <a:latin typeface="Lucida Sans Typewriter" pitchFamily="49" charset="0"/>
              </a:rPr>
              <a:t>&gt;</a:t>
            </a:r>
            <a:endParaRPr lang="en-US" sz="1428" noProof="1">
              <a:solidFill>
                <a:srgbClr val="0000FF"/>
              </a:solidFill>
              <a:latin typeface="Lucida Sans Typewriter" pitchFamily="49" charset="0"/>
            </a:endParaRPr>
          </a:p>
        </p:txBody>
      </p:sp>
      <p:sp>
        <p:nvSpPr>
          <p:cNvPr id="10" name="AutoShape 3"/>
          <p:cNvSpPr>
            <a:spLocks noChangeArrowheads="1"/>
          </p:cNvSpPr>
          <p:nvPr/>
        </p:nvSpPr>
        <p:spPr bwMode="auto">
          <a:xfrm>
            <a:off x="6938318" y="3998040"/>
            <a:ext cx="4749490" cy="2181015"/>
          </a:xfrm>
          <a:prstGeom prst="roundRect">
            <a:avLst>
              <a:gd name="adj" fmla="val 2931"/>
            </a:avLst>
          </a:prstGeom>
          <a:solidFill>
            <a:srgbClr val="ECECEC"/>
          </a:solidFill>
          <a:ln w="28575" algn="ctr">
            <a:solidFill>
              <a:srgbClr val="5289C0"/>
            </a:solidFill>
            <a:round/>
            <a:headEnd/>
            <a:tailEnd/>
          </a:ln>
          <a:effectLst/>
        </p:spPr>
        <p:txBody>
          <a:bodyPr/>
          <a:lstStyle/>
          <a:p>
            <a:pPr defTabSz="914400">
              <a:lnSpc>
                <a:spcPct val="90000"/>
              </a:lnSpc>
              <a:spcBef>
                <a:spcPct val="40000"/>
              </a:spcBef>
              <a:defRPr/>
            </a:pPr>
            <a:endParaRPr lang="en-US" sz="2040" kern="0" dirty="0">
              <a:solidFill>
                <a:srgbClr val="505050"/>
              </a:solidFill>
            </a:endParaRPr>
          </a:p>
        </p:txBody>
      </p:sp>
      <p:sp>
        <p:nvSpPr>
          <p:cNvPr id="35" name="Rectangle 34"/>
          <p:cNvSpPr/>
          <p:nvPr/>
        </p:nvSpPr>
        <p:spPr>
          <a:xfrm>
            <a:off x="6952863" y="4082940"/>
            <a:ext cx="4734944" cy="1850250"/>
          </a:xfrm>
          <a:prstGeom prst="rect">
            <a:avLst/>
          </a:prstGeom>
        </p:spPr>
        <p:txBody>
          <a:bodyPr wrap="square">
            <a:spAutoFit/>
          </a:bodyPr>
          <a:lstStyle/>
          <a:p>
            <a:r>
              <a:rPr lang="en-US" sz="1428" noProof="1" smtClean="0">
                <a:solidFill>
                  <a:srgbClr val="0000FF"/>
                </a:solidFill>
                <a:latin typeface="Lucida Sans Typewriter" pitchFamily="49" charset="0"/>
              </a:rPr>
              <a:t>&lt;!--</a:t>
            </a:r>
            <a:r>
              <a:rPr lang="en-US" sz="1428" noProof="1" smtClean="0">
                <a:solidFill>
                  <a:srgbClr val="008000"/>
                </a:solidFill>
                <a:latin typeface="Lucida Sans Typewriter" pitchFamily="49" charset="0"/>
              </a:rPr>
              <a:t> XML Instance </a:t>
            </a:r>
            <a:r>
              <a:rPr lang="en-US" sz="1428" noProof="1" smtClean="0">
                <a:solidFill>
                  <a:srgbClr val="0000FF"/>
                </a:solidFill>
                <a:latin typeface="Lucida Sans Typewriter" pitchFamily="49" charset="0"/>
              </a:rPr>
              <a:t>--&gt;</a:t>
            </a:r>
          </a:p>
          <a:p>
            <a:endParaRPr lang="en-US" sz="1428" noProof="1" smtClean="0">
              <a:solidFill>
                <a:srgbClr val="0000FF"/>
              </a:solidFill>
              <a:latin typeface="Lucida Sans Typewriter" pitchFamily="49" charset="0"/>
            </a:endParaRPr>
          </a:p>
          <a:p>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Item </a:t>
            </a:r>
            <a:r>
              <a:rPr lang="en-US" sz="1428" noProof="1" smtClean="0">
                <a:solidFill>
                  <a:srgbClr val="FF0000"/>
                </a:solidFill>
                <a:latin typeface="Lucida Sans Typewriter" pitchFamily="49" charset="0"/>
              </a:rPr>
              <a:t>xmlns</a:t>
            </a:r>
            <a:r>
              <a:rPr lang="en-US" sz="1428" noProof="1" smtClean="0">
                <a:solidFill>
                  <a:srgbClr val="0000FF"/>
                </a:solidFill>
                <a:latin typeface="Lucida Sans Typewriter" pitchFamily="49" charset="0"/>
              </a:rPr>
              <a:t>=</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http://contoso.com/invoice</a:t>
            </a:r>
            <a:r>
              <a:rPr lang="en-US" sz="1428" noProof="1" smtClean="0">
                <a:solidFill>
                  <a:prstClr val="black"/>
                </a:solidFill>
                <a:latin typeface="Lucida Sans Typewriter" pitchFamily="49" charset="0"/>
              </a:rPr>
              <a:t>"</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Description</a:t>
            </a:r>
            <a:r>
              <a:rPr lang="en-US" sz="1428" noProof="1" smtClean="0">
                <a:solidFill>
                  <a:srgbClr val="0000FF"/>
                </a:solidFill>
                <a:latin typeface="Lucida Sans Typewriter" pitchFamily="49" charset="0"/>
              </a:rPr>
              <a:t>&gt;</a:t>
            </a:r>
            <a:r>
              <a:rPr lang="en-US" sz="1428" noProof="1" smtClean="0">
                <a:solidFill>
                  <a:prstClr val="black"/>
                </a:solidFill>
                <a:latin typeface="Lucida Sans Typewriter" pitchFamily="49" charset="0"/>
              </a:rPr>
              <a:t>Widget</a:t>
            </a:r>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Description</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Quantity</a:t>
            </a:r>
            <a:r>
              <a:rPr lang="en-US" sz="1428" noProof="1" smtClean="0">
                <a:solidFill>
                  <a:srgbClr val="0000FF"/>
                </a:solidFill>
                <a:latin typeface="Lucida Sans Typewriter" pitchFamily="49" charset="0"/>
              </a:rPr>
              <a:t>&gt;</a:t>
            </a:r>
            <a:r>
              <a:rPr lang="en-US" sz="1428" noProof="1" smtClean="0">
                <a:solidFill>
                  <a:prstClr val="black"/>
                </a:solidFill>
                <a:latin typeface="Lucida Sans Typewriter" pitchFamily="49" charset="0"/>
              </a:rPr>
              <a:t>10</a:t>
            </a:r>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Quantity</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UnitPrice</a:t>
            </a:r>
            <a:r>
              <a:rPr lang="en-US" sz="1428" noProof="1" smtClean="0">
                <a:solidFill>
                  <a:srgbClr val="0000FF"/>
                </a:solidFill>
                <a:latin typeface="Lucida Sans Typewriter" pitchFamily="49" charset="0"/>
              </a:rPr>
              <a:t>&gt;</a:t>
            </a:r>
            <a:r>
              <a:rPr lang="en-US" sz="1428" noProof="1" smtClean="0">
                <a:solidFill>
                  <a:prstClr val="black"/>
                </a:solidFill>
                <a:latin typeface="Lucida Sans Typewriter" pitchFamily="49" charset="0"/>
              </a:rPr>
              <a:t>1.04</a:t>
            </a:r>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UnitPrice</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  &lt;</a:t>
            </a:r>
            <a:r>
              <a:rPr lang="en-US" sz="1428" noProof="1" smtClean="0">
                <a:solidFill>
                  <a:srgbClr val="A31515"/>
                </a:solidFill>
                <a:latin typeface="Lucida Sans Typewriter" pitchFamily="49" charset="0"/>
              </a:rPr>
              <a:t>ItemID</a:t>
            </a:r>
            <a:r>
              <a:rPr lang="en-US" sz="1428" noProof="1" smtClean="0">
                <a:solidFill>
                  <a:srgbClr val="0000FF"/>
                </a:solidFill>
                <a:latin typeface="Lucida Sans Typewriter" pitchFamily="49" charset="0"/>
              </a:rPr>
              <a:t>&gt;</a:t>
            </a:r>
            <a:r>
              <a:rPr lang="en-US" sz="1428" noProof="1" smtClean="0">
                <a:solidFill>
                  <a:prstClr val="black"/>
                </a:solidFill>
                <a:latin typeface="Lucida Sans Typewriter" pitchFamily="49" charset="0"/>
              </a:rPr>
              <a:t>A1234</a:t>
            </a:r>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ItemID</a:t>
            </a:r>
            <a:r>
              <a:rPr lang="en-US" sz="1428" noProof="1" smtClean="0">
                <a:solidFill>
                  <a:srgbClr val="0000FF"/>
                </a:solidFill>
                <a:latin typeface="Lucida Sans Typewriter" pitchFamily="49" charset="0"/>
              </a:rPr>
              <a:t>&gt;</a:t>
            </a:r>
            <a:endParaRPr lang="en-US" sz="1428" noProof="1" smtClean="0">
              <a:solidFill>
                <a:prstClr val="black"/>
              </a:solidFill>
              <a:latin typeface="Lucida Sans Typewriter" pitchFamily="49" charset="0"/>
            </a:endParaRPr>
          </a:p>
          <a:p>
            <a:r>
              <a:rPr lang="en-US" sz="1428" noProof="1" smtClean="0">
                <a:solidFill>
                  <a:srgbClr val="0000FF"/>
                </a:solidFill>
                <a:latin typeface="Lucida Sans Typewriter" pitchFamily="49" charset="0"/>
              </a:rPr>
              <a:t>&lt;/</a:t>
            </a:r>
            <a:r>
              <a:rPr lang="en-US" sz="1428" noProof="1" smtClean="0">
                <a:solidFill>
                  <a:srgbClr val="A31515"/>
                </a:solidFill>
                <a:latin typeface="Lucida Sans Typewriter" pitchFamily="49" charset="0"/>
              </a:rPr>
              <a:t>Item</a:t>
            </a:r>
            <a:r>
              <a:rPr lang="en-US" sz="1428" noProof="1" smtClean="0">
                <a:solidFill>
                  <a:srgbClr val="0000FF"/>
                </a:solidFill>
                <a:latin typeface="Lucida Sans Typewriter" pitchFamily="49" charset="0"/>
              </a:rPr>
              <a:t>&gt;</a:t>
            </a:r>
            <a:endParaRPr lang="en-US" sz="1428" noProof="1">
              <a:solidFill>
                <a:srgbClr val="0000FF"/>
              </a:solidFill>
              <a:latin typeface="Lucida Sans Typewriter" pitchFamily="49" charset="0"/>
            </a:endParaRPr>
          </a:p>
        </p:txBody>
      </p:sp>
      <p:sp>
        <p:nvSpPr>
          <p:cNvPr id="19" name="Freeform 6"/>
          <p:cNvSpPr>
            <a:spLocks/>
          </p:cNvSpPr>
          <p:nvPr/>
        </p:nvSpPr>
        <p:spPr bwMode="auto">
          <a:xfrm rot="2979568">
            <a:off x="7013106" y="3432246"/>
            <a:ext cx="917382" cy="809657"/>
          </a:xfrm>
          <a:custGeom>
            <a:avLst/>
            <a:gdLst>
              <a:gd name="T0" fmla="*/ 425403 w 532"/>
              <a:gd name="T1" fmla="*/ 242644 h 397"/>
              <a:gd name="T2" fmla="*/ 416540 w 532"/>
              <a:gd name="T3" fmla="*/ 300345 h 397"/>
              <a:gd name="T4" fmla="*/ 416540 w 532"/>
              <a:gd name="T5" fmla="*/ 0 h 397"/>
              <a:gd name="T6" fmla="*/ 425403 w 532"/>
              <a:gd name="T7" fmla="*/ 54743 h 397"/>
              <a:gd name="T8" fmla="*/ 409155 w 532"/>
              <a:gd name="T9" fmla="*/ 81374 h 397"/>
              <a:gd name="T10" fmla="*/ 370750 w 532"/>
              <a:gd name="T11" fmla="*/ 90252 h 397"/>
              <a:gd name="T12" fmla="*/ 316098 w 532"/>
              <a:gd name="T13" fmla="*/ 108006 h 397"/>
              <a:gd name="T14" fmla="*/ 254060 w 532"/>
              <a:gd name="T15" fmla="*/ 133158 h 397"/>
              <a:gd name="T16" fmla="*/ 211224 w 532"/>
              <a:gd name="T17" fmla="*/ 155351 h 397"/>
              <a:gd name="T18" fmla="*/ 168388 w 532"/>
              <a:gd name="T19" fmla="*/ 181983 h 397"/>
              <a:gd name="T20" fmla="*/ 125553 w 532"/>
              <a:gd name="T21" fmla="*/ 214532 h 397"/>
              <a:gd name="T22" fmla="*/ 90103 w 532"/>
              <a:gd name="T23" fmla="*/ 253000 h 397"/>
              <a:gd name="T24" fmla="*/ 54652 w 532"/>
              <a:gd name="T25" fmla="*/ 295907 h 397"/>
              <a:gd name="T26" fmla="*/ 29542 w 532"/>
              <a:gd name="T27" fmla="*/ 347690 h 397"/>
              <a:gd name="T28" fmla="*/ 14771 w 532"/>
              <a:gd name="T29" fmla="*/ 393556 h 397"/>
              <a:gd name="T30" fmla="*/ 4431 w 532"/>
              <a:gd name="T31" fmla="*/ 439422 h 397"/>
              <a:gd name="T32" fmla="*/ 0 w 532"/>
              <a:gd name="T33" fmla="*/ 508960 h 397"/>
              <a:gd name="T34" fmla="*/ 4431 w 532"/>
              <a:gd name="T35" fmla="*/ 547428 h 397"/>
              <a:gd name="T36" fmla="*/ 8863 w 532"/>
              <a:gd name="T37" fmla="*/ 587375 h 397"/>
              <a:gd name="T38" fmla="*/ 11817 w 532"/>
              <a:gd name="T39" fmla="*/ 556305 h 397"/>
              <a:gd name="T40" fmla="*/ 20679 w 532"/>
              <a:gd name="T41" fmla="*/ 510439 h 397"/>
              <a:gd name="T42" fmla="*/ 33973 w 532"/>
              <a:gd name="T43" fmla="*/ 470492 h 397"/>
              <a:gd name="T44" fmla="*/ 57607 w 532"/>
              <a:gd name="T45" fmla="*/ 420188 h 397"/>
              <a:gd name="T46" fmla="*/ 85671 w 532"/>
              <a:gd name="T47" fmla="*/ 380240 h 397"/>
              <a:gd name="T48" fmla="*/ 116690 w 532"/>
              <a:gd name="T49" fmla="*/ 346211 h 397"/>
              <a:gd name="T50" fmla="*/ 152140 w 532"/>
              <a:gd name="T51" fmla="*/ 315141 h 397"/>
              <a:gd name="T52" fmla="*/ 190545 w 532"/>
              <a:gd name="T53" fmla="*/ 289989 h 397"/>
              <a:gd name="T54" fmla="*/ 228949 w 532"/>
              <a:gd name="T55" fmla="*/ 270755 h 397"/>
              <a:gd name="T56" fmla="*/ 265877 w 532"/>
              <a:gd name="T57" fmla="*/ 255959 h 397"/>
              <a:gd name="T58" fmla="*/ 301327 w 532"/>
              <a:gd name="T59" fmla="*/ 242644 h 397"/>
              <a:gd name="T60" fmla="*/ 335300 w 532"/>
              <a:gd name="T61" fmla="*/ 233766 h 397"/>
              <a:gd name="T62" fmla="*/ 367796 w 532"/>
              <a:gd name="T63" fmla="*/ 227848 h 397"/>
              <a:gd name="T64" fmla="*/ 413586 w 532"/>
              <a:gd name="T65" fmla="*/ 221930 h 3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2"/>
              <a:gd name="T100" fmla="*/ 0 h 397"/>
              <a:gd name="T101" fmla="*/ 532 w 532"/>
              <a:gd name="T102" fmla="*/ 397 h 3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2" h="397">
                <a:moveTo>
                  <a:pt x="291" y="150"/>
                </a:moveTo>
                <a:lnTo>
                  <a:pt x="288" y="164"/>
                </a:lnTo>
                <a:lnTo>
                  <a:pt x="285" y="183"/>
                </a:lnTo>
                <a:lnTo>
                  <a:pt x="282" y="203"/>
                </a:lnTo>
                <a:lnTo>
                  <a:pt x="532" y="97"/>
                </a:lnTo>
                <a:lnTo>
                  <a:pt x="282" y="0"/>
                </a:lnTo>
                <a:lnTo>
                  <a:pt x="285" y="19"/>
                </a:lnTo>
                <a:lnTo>
                  <a:pt x="288" y="37"/>
                </a:lnTo>
                <a:lnTo>
                  <a:pt x="291" y="52"/>
                </a:lnTo>
                <a:lnTo>
                  <a:pt x="277" y="55"/>
                </a:lnTo>
                <a:lnTo>
                  <a:pt x="261" y="60"/>
                </a:lnTo>
                <a:lnTo>
                  <a:pt x="251" y="61"/>
                </a:lnTo>
                <a:lnTo>
                  <a:pt x="239" y="65"/>
                </a:lnTo>
                <a:lnTo>
                  <a:pt x="214" y="73"/>
                </a:lnTo>
                <a:lnTo>
                  <a:pt x="187" y="83"/>
                </a:lnTo>
                <a:lnTo>
                  <a:pt x="172" y="90"/>
                </a:lnTo>
                <a:lnTo>
                  <a:pt x="158" y="97"/>
                </a:lnTo>
                <a:lnTo>
                  <a:pt x="143" y="105"/>
                </a:lnTo>
                <a:lnTo>
                  <a:pt x="129" y="113"/>
                </a:lnTo>
                <a:lnTo>
                  <a:pt x="114" y="123"/>
                </a:lnTo>
                <a:lnTo>
                  <a:pt x="100" y="134"/>
                </a:lnTo>
                <a:lnTo>
                  <a:pt x="85" y="145"/>
                </a:lnTo>
                <a:lnTo>
                  <a:pt x="72" y="157"/>
                </a:lnTo>
                <a:lnTo>
                  <a:pt x="61" y="171"/>
                </a:lnTo>
                <a:lnTo>
                  <a:pt x="48" y="186"/>
                </a:lnTo>
                <a:lnTo>
                  <a:pt x="37" y="200"/>
                </a:lnTo>
                <a:lnTo>
                  <a:pt x="27" y="218"/>
                </a:lnTo>
                <a:lnTo>
                  <a:pt x="20" y="235"/>
                </a:lnTo>
                <a:lnTo>
                  <a:pt x="13" y="255"/>
                </a:lnTo>
                <a:lnTo>
                  <a:pt x="10" y="266"/>
                </a:lnTo>
                <a:lnTo>
                  <a:pt x="7" y="276"/>
                </a:lnTo>
                <a:lnTo>
                  <a:pt x="3" y="297"/>
                </a:lnTo>
                <a:lnTo>
                  <a:pt x="1" y="319"/>
                </a:lnTo>
                <a:lnTo>
                  <a:pt x="0" y="344"/>
                </a:lnTo>
                <a:lnTo>
                  <a:pt x="1" y="357"/>
                </a:lnTo>
                <a:lnTo>
                  <a:pt x="3" y="370"/>
                </a:lnTo>
                <a:lnTo>
                  <a:pt x="4" y="383"/>
                </a:lnTo>
                <a:lnTo>
                  <a:pt x="6" y="397"/>
                </a:lnTo>
                <a:lnTo>
                  <a:pt x="7" y="386"/>
                </a:lnTo>
                <a:lnTo>
                  <a:pt x="8" y="376"/>
                </a:lnTo>
                <a:lnTo>
                  <a:pt x="11" y="355"/>
                </a:lnTo>
                <a:lnTo>
                  <a:pt x="14" y="345"/>
                </a:lnTo>
                <a:lnTo>
                  <a:pt x="17" y="335"/>
                </a:lnTo>
                <a:lnTo>
                  <a:pt x="23" y="318"/>
                </a:lnTo>
                <a:lnTo>
                  <a:pt x="30" y="300"/>
                </a:lnTo>
                <a:lnTo>
                  <a:pt x="39" y="284"/>
                </a:lnTo>
                <a:lnTo>
                  <a:pt x="48" y="270"/>
                </a:lnTo>
                <a:lnTo>
                  <a:pt x="58" y="257"/>
                </a:lnTo>
                <a:lnTo>
                  <a:pt x="68" y="245"/>
                </a:lnTo>
                <a:lnTo>
                  <a:pt x="79" y="234"/>
                </a:lnTo>
                <a:lnTo>
                  <a:pt x="91" y="222"/>
                </a:lnTo>
                <a:lnTo>
                  <a:pt x="103" y="213"/>
                </a:lnTo>
                <a:lnTo>
                  <a:pt x="116" y="205"/>
                </a:lnTo>
                <a:lnTo>
                  <a:pt x="129" y="196"/>
                </a:lnTo>
                <a:lnTo>
                  <a:pt x="142" y="190"/>
                </a:lnTo>
                <a:lnTo>
                  <a:pt x="155" y="183"/>
                </a:lnTo>
                <a:lnTo>
                  <a:pt x="168" y="177"/>
                </a:lnTo>
                <a:lnTo>
                  <a:pt x="180" y="173"/>
                </a:lnTo>
                <a:lnTo>
                  <a:pt x="193" y="168"/>
                </a:lnTo>
                <a:lnTo>
                  <a:pt x="204" y="164"/>
                </a:lnTo>
                <a:lnTo>
                  <a:pt x="217" y="161"/>
                </a:lnTo>
                <a:lnTo>
                  <a:pt x="227" y="158"/>
                </a:lnTo>
                <a:lnTo>
                  <a:pt x="239" y="157"/>
                </a:lnTo>
                <a:lnTo>
                  <a:pt x="249" y="154"/>
                </a:lnTo>
                <a:lnTo>
                  <a:pt x="265" y="151"/>
                </a:lnTo>
                <a:lnTo>
                  <a:pt x="280" y="150"/>
                </a:lnTo>
                <a:lnTo>
                  <a:pt x="291" y="150"/>
                </a:lnTo>
                <a:close/>
              </a:path>
            </a:pathLst>
          </a:custGeom>
          <a:solidFill>
            <a:srgbClr val="FF0000">
              <a:alpha val="74901"/>
            </a:srgbClr>
          </a:solidFill>
          <a:ln w="9525">
            <a:noFill/>
            <a:round/>
            <a:headEnd/>
            <a:tailEnd/>
          </a:ln>
        </p:spPr>
        <p:txBody>
          <a:bodyPr lIns="93260" rIns="93260"/>
          <a:lstStyle/>
          <a:p>
            <a:endParaRPr lang="en-US" sz="1632">
              <a:solidFill>
                <a:srgbClr val="FFFFFF"/>
              </a:solidFill>
            </a:endParaRPr>
          </a:p>
        </p:txBody>
      </p:sp>
    </p:spTree>
    <p:extLst>
      <p:ext uri="{BB962C8B-B14F-4D97-AF65-F5344CB8AC3E}">
        <p14:creationId xmlns:p14="http://schemas.microsoft.com/office/powerpoint/2010/main" val="1395439485"/>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5.xml><?xml version="1.0" encoding="utf-8"?>
<a:theme xmlns:a="http://schemas.openxmlformats.org/drawingml/2006/main" name="2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6.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7.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2295e2e7-0eeb-498e-8716-217bb2ee6ee3"/>
    <ds:schemaRef ds:uri="http://purl.org/dc/terms/"/>
    <ds:schemaRef ds:uri="http://purl.org/dc/dcmitype/"/>
    <ds:schemaRef ds:uri="http://schemas.microsoft.com/office/infopath/2007/PartnerControls"/>
    <ds:schemaRef ds:uri="8b529f77-48ab-4581-b468-93f09345b8aa"/>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15137</TotalTime>
  <Words>3440</Words>
  <Application>Microsoft Office PowerPoint</Application>
  <PresentationFormat>Custom</PresentationFormat>
  <Paragraphs>380</Paragraphs>
  <Slides>25</Slides>
  <Notes>20</Notes>
  <HiddenSlides>0</HiddenSlides>
  <MMClips>0</MMClips>
  <ScaleCrop>false</ScaleCrop>
  <HeadingPairs>
    <vt:vector size="8" baseType="variant">
      <vt:variant>
        <vt:lpstr>Fonts Used</vt:lpstr>
      </vt:variant>
      <vt:variant>
        <vt:i4>11</vt:i4>
      </vt:variant>
      <vt:variant>
        <vt:lpstr>Theme</vt:lpstr>
      </vt:variant>
      <vt:variant>
        <vt:i4>8</vt:i4>
      </vt:variant>
      <vt:variant>
        <vt:lpstr>Embedded OLE Servers</vt:lpstr>
      </vt:variant>
      <vt:variant>
        <vt:i4>1</vt:i4>
      </vt:variant>
      <vt:variant>
        <vt:lpstr>Slide Titles</vt:lpstr>
      </vt:variant>
      <vt:variant>
        <vt:i4>25</vt:i4>
      </vt:variant>
    </vt:vector>
  </HeadingPairs>
  <TitlesOfParts>
    <vt:vector size="45" baseType="lpstr">
      <vt:lpstr>Arial</vt:lpstr>
      <vt:lpstr>Calibri</vt:lpstr>
      <vt:lpstr>Castellar</vt:lpstr>
      <vt:lpstr>Consolas</vt:lpstr>
      <vt:lpstr>Lucida Sans Typewriter</vt:lpstr>
      <vt:lpstr>PWChalk</vt:lpstr>
      <vt:lpstr>Right Chalk</vt:lpstr>
      <vt:lpstr>Segoe UI</vt:lpstr>
      <vt:lpstr>Segoe UI (Body)</vt:lpstr>
      <vt:lpstr>Segoe UI Light</vt:lpstr>
      <vt:lpstr>Wingdings</vt:lpstr>
      <vt:lpstr>MSVID_Product_Brand_template_16-9_WHITE_Cyan-accent</vt:lpstr>
      <vt:lpstr>CLOUD template</vt:lpstr>
      <vt:lpstr>Win8_PPT_Template</vt:lpstr>
      <vt:lpstr>1_Win8_PPT_Template</vt:lpstr>
      <vt:lpstr>2_Win8_PPT_Template</vt:lpstr>
      <vt:lpstr>STB Product Families 2013</vt:lpstr>
      <vt:lpstr>1_MSVID_Product_Brand_template_16-9_WHITE_Cyan-accent</vt:lpstr>
      <vt:lpstr>2_MSVID_Product_Brand_template_16-9_WHITE_Cyan-accent</vt:lpstr>
      <vt:lpstr>think-cell Slide</vt:lpstr>
      <vt:lpstr>How to process Flat Files documents (TXT, CSV …) in BizTalk Server</vt:lpstr>
      <vt:lpstr>PowerPoint Presentation</vt:lpstr>
      <vt:lpstr>PowerPoint Presentation</vt:lpstr>
      <vt:lpstr>Agenda</vt:lpstr>
      <vt:lpstr>Short Introduction to BizTalk Schemas</vt:lpstr>
      <vt:lpstr>Reviewing XML Terminology </vt:lpstr>
      <vt:lpstr>What Are XML Namespaces?</vt:lpstr>
      <vt:lpstr>How Does BizTalk Use XML Namespaces?</vt:lpstr>
      <vt:lpstr>What Is a BizTalk XML Schema?</vt:lpstr>
      <vt:lpstr>Supported BizTalk Schema Types </vt:lpstr>
      <vt:lpstr>Flat File Structures</vt:lpstr>
      <vt:lpstr>How can we create schemas?</vt:lpstr>
      <vt:lpstr>Using the Flat File Schema Wizard </vt:lpstr>
      <vt:lpstr> Basic Flat Files Annotations</vt:lpstr>
      <vt:lpstr>suppress_empty_nodes="true|false" </vt:lpstr>
      <vt:lpstr>generate_empty_nodes="true|false“</vt:lpstr>
      <vt:lpstr>allow_early_termination="true|false" </vt:lpstr>
      <vt:lpstr> How Flat Files are processed</vt:lpstr>
      <vt:lpstr>BizTalk Server 2013 R2 Runtime Architecture</vt:lpstr>
      <vt:lpstr>What Is a Pipeline?</vt:lpstr>
      <vt:lpstr>Pipeline Scenarios</vt:lpstr>
      <vt:lpstr>Send Pipeline Stages</vt:lpstr>
      <vt:lpstr>PowerPoint Presentation</vt:lpstr>
      <vt:lpstr>PowerPoint Presentation</vt:lpstr>
      <vt:lpstr>PowerPoint Presentation</vt:lpstr>
    </vt:vector>
  </TitlesOfParts>
  <Manager>Ron Sasaki</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Sandro Pereira</cp:lastModifiedBy>
  <cp:revision>272</cp:revision>
  <cp:lastPrinted>2013-09-23T14:52:40Z</cp:lastPrinted>
  <dcterms:created xsi:type="dcterms:W3CDTF">2012-12-05T12:04:08Z</dcterms:created>
  <dcterms:modified xsi:type="dcterms:W3CDTF">2015-10-01T13:14:16Z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